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0"/>
  </p:notesMasterIdLst>
  <p:handoutMasterIdLst>
    <p:handoutMasterId r:id="rId51"/>
  </p:handoutMasterIdLst>
  <p:sldIdLst>
    <p:sldId id="270" r:id="rId6"/>
    <p:sldId id="439" r:id="rId7"/>
    <p:sldId id="408" r:id="rId8"/>
    <p:sldId id="415" r:id="rId9"/>
    <p:sldId id="416" r:id="rId10"/>
    <p:sldId id="444" r:id="rId11"/>
    <p:sldId id="442" r:id="rId12"/>
    <p:sldId id="430" r:id="rId13"/>
    <p:sldId id="375" r:id="rId14"/>
    <p:sldId id="369" r:id="rId15"/>
    <p:sldId id="409" r:id="rId16"/>
    <p:sldId id="417" r:id="rId17"/>
    <p:sldId id="418" r:id="rId18"/>
    <p:sldId id="378" r:id="rId19"/>
    <p:sldId id="419" r:id="rId20"/>
    <p:sldId id="379" r:id="rId21"/>
    <p:sldId id="391" r:id="rId22"/>
    <p:sldId id="393" r:id="rId23"/>
    <p:sldId id="397" r:id="rId24"/>
    <p:sldId id="400" r:id="rId25"/>
    <p:sldId id="401" r:id="rId26"/>
    <p:sldId id="383" r:id="rId27"/>
    <p:sldId id="420" r:id="rId28"/>
    <p:sldId id="425" r:id="rId29"/>
    <p:sldId id="426" r:id="rId30"/>
    <p:sldId id="443" r:id="rId31"/>
    <p:sldId id="427" r:id="rId32"/>
    <p:sldId id="372" r:id="rId33"/>
    <p:sldId id="440" r:id="rId34"/>
    <p:sldId id="428" r:id="rId35"/>
    <p:sldId id="436" r:id="rId36"/>
    <p:sldId id="437" r:id="rId37"/>
    <p:sldId id="445" r:id="rId38"/>
    <p:sldId id="438" r:id="rId39"/>
    <p:sldId id="380" r:id="rId40"/>
    <p:sldId id="446" r:id="rId41"/>
    <p:sldId id="263" r:id="rId42"/>
    <p:sldId id="381" r:id="rId43"/>
    <p:sldId id="370" r:id="rId44"/>
    <p:sldId id="388" r:id="rId45"/>
    <p:sldId id="423" r:id="rId46"/>
    <p:sldId id="434" r:id="rId47"/>
    <p:sldId id="433" r:id="rId48"/>
    <p:sldId id="441" r:id="rId49"/>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F026"/>
    <a:srgbClr val="FF3300"/>
    <a:srgbClr val="FFD600"/>
    <a:srgbClr val="69C9BA"/>
    <a:srgbClr val="40B29F"/>
    <a:srgbClr val="0B7A08"/>
    <a:srgbClr val="F20000"/>
    <a:srgbClr val="002856"/>
    <a:srgbClr val="007078"/>
    <a:srgbClr val="2B7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1954" autoAdjust="0"/>
  </p:normalViewPr>
  <p:slideViewPr>
    <p:cSldViewPr>
      <p:cViewPr varScale="1">
        <p:scale>
          <a:sx n="123" d="100"/>
          <a:sy n="123" d="100"/>
        </p:scale>
        <p:origin x="1332" y="9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259"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F51D17D-E7C8-4BDB-90F2-626D87B51299}" type="datetimeFigureOut">
              <a:rPr lang="es-ES" smtClean="0"/>
              <a:pPr/>
              <a:t>07/05/2019</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0930BC1-3A60-4E6F-B5B7-39A03460DAFB}"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E5F8DE-F637-4458-AB7F-F0DD5A40F855}" type="datetimeFigureOut">
              <a:rPr lang="es-ES" smtClean="0"/>
              <a:pPr/>
              <a:t>07/05/2019</a:t>
            </a:fld>
            <a:endParaRPr lang="es-ES" dirty="0"/>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C3F8C4-4DD9-4C76-8CE9-1B56AAD1B0C3}"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a:t>Egun</a:t>
            </a:r>
            <a:r>
              <a:rPr lang="es-ES" dirty="0"/>
              <a:t> </a:t>
            </a:r>
            <a:r>
              <a:rPr lang="es-ES" dirty="0" err="1"/>
              <a:t>on</a:t>
            </a:r>
            <a:r>
              <a:rPr lang="es-ES" dirty="0"/>
              <a:t> </a:t>
            </a:r>
            <a:r>
              <a:rPr lang="es-ES" dirty="0" err="1"/>
              <a:t>denoi</a:t>
            </a:r>
            <a:r>
              <a:rPr lang="es-ES" dirty="0"/>
              <a:t>! Ángel </a:t>
            </a:r>
            <a:r>
              <a:rPr lang="es-ES" dirty="0" err="1"/>
              <a:t>naiz</a:t>
            </a:r>
            <a:r>
              <a:rPr lang="es-ES" dirty="0"/>
              <a:t> eta</a:t>
            </a:r>
            <a:r>
              <a:rPr lang="es-ES" baseline="0" dirty="0"/>
              <a:t> </a:t>
            </a:r>
            <a:r>
              <a:rPr lang="es-ES" baseline="0" dirty="0" err="1"/>
              <a:t>o</a:t>
            </a:r>
            <a:r>
              <a:rPr lang="es-ES" dirty="0" err="1"/>
              <a:t>ngi</a:t>
            </a:r>
            <a:r>
              <a:rPr lang="es-ES" dirty="0"/>
              <a:t> </a:t>
            </a:r>
            <a:r>
              <a:rPr lang="es-ES" dirty="0" err="1"/>
              <a:t>etorri</a:t>
            </a:r>
            <a:r>
              <a:rPr lang="es-ES" dirty="0"/>
              <a:t> </a:t>
            </a:r>
            <a:r>
              <a:rPr lang="es-ES" dirty="0" err="1"/>
              <a:t>nire</a:t>
            </a:r>
            <a:r>
              <a:rPr lang="es-ES" dirty="0"/>
              <a:t> </a:t>
            </a:r>
            <a:r>
              <a:rPr lang="es-ES" dirty="0" err="1"/>
              <a:t>Master</a:t>
            </a:r>
            <a:r>
              <a:rPr lang="es-ES" dirty="0"/>
              <a:t> </a:t>
            </a:r>
            <a:r>
              <a:rPr lang="es-ES" dirty="0" err="1"/>
              <a:t>Amaierako</a:t>
            </a:r>
            <a:r>
              <a:rPr lang="es-ES" dirty="0"/>
              <a:t> </a:t>
            </a:r>
            <a:r>
              <a:rPr lang="es-ES" dirty="0" err="1"/>
              <a:t>Lanaren</a:t>
            </a:r>
            <a:r>
              <a:rPr lang="es-ES" dirty="0"/>
              <a:t> </a:t>
            </a:r>
            <a:r>
              <a:rPr lang="es-ES" dirty="0" err="1"/>
              <a:t>Aurkezpenera</a:t>
            </a:r>
            <a:r>
              <a:rPr lang="es-ES" dirty="0"/>
              <a:t>. </a:t>
            </a:r>
          </a:p>
          <a:p>
            <a:endParaRPr lang="es-ES" dirty="0"/>
          </a:p>
          <a:p>
            <a:r>
              <a:rPr lang="es-ES" dirty="0"/>
              <a:t>Hola,</a:t>
            </a:r>
            <a:r>
              <a:rPr lang="es-ES" baseline="0" dirty="0"/>
              <a:t> buenos días. Me llamo Ángel [Ángel Alfonso Antonio para los amigos], y voy a explicar en qué consistió mi el trabajo fin de máster que desarrollé en Ikerlan, titulado «</a:t>
            </a:r>
            <a:r>
              <a:rPr lang="es-ES" sz="1200" dirty="0"/>
              <a:t>Diseño de una infraestructura PKI con renovación automática de Certificados</a:t>
            </a:r>
            <a:r>
              <a:rPr lang="es-ES" baseline="0" dirty="0"/>
              <a:t>».</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Además</a:t>
            </a:r>
            <a:r>
              <a:rPr lang="es-ES" baseline="0" dirty="0"/>
              <a:t> de las características y los elementos habituales en una PKI, se incorporaron otros específicos de esta solución:</a:t>
            </a:r>
            <a:endParaRPr lang="es-ES" dirty="0"/>
          </a:p>
          <a:p>
            <a:endParaRPr lang="es-ES" dirty="0"/>
          </a:p>
          <a:p>
            <a:pPr>
              <a:buFontTx/>
              <a:buChar char="-"/>
            </a:pPr>
            <a:r>
              <a:rPr lang="es-ES" dirty="0"/>
              <a:t>Implementar</a:t>
            </a:r>
            <a:r>
              <a:rPr lang="es-ES" baseline="0" dirty="0"/>
              <a:t> una lista recordatorio.</a:t>
            </a:r>
          </a:p>
          <a:p>
            <a:pPr>
              <a:buFontTx/>
              <a:buChar char="-"/>
            </a:pPr>
            <a:r>
              <a:rPr lang="es-ES" baseline="0" dirty="0"/>
              <a:t>Integrar los HSM que tenemos. Un HSM es un dispositivo hardware anti manipulación, que permite la generación y el almacenamiento seguro de claves. Por ejemplo, si detectase algún tipo de manipulación física, borraría todas las claves que contiene. Todas las operaciones criptográficas se llevan a cabo en su interior.</a:t>
            </a:r>
          </a:p>
          <a:p>
            <a:pPr>
              <a:buFontTx/>
              <a:buChar char="-"/>
            </a:pPr>
            <a:r>
              <a:rPr lang="es-ES" baseline="0" dirty="0"/>
              <a:t>Implementar la renovación automática de certificados.</a:t>
            </a:r>
          </a:p>
          <a:p>
            <a:pPr>
              <a:buFontTx/>
              <a:buChar char="-"/>
            </a:pPr>
            <a:r>
              <a:rPr lang="es-ES" baseline="0" dirty="0"/>
              <a:t>Poder generar claves en el lado del servidor. Para dispositivos poco potentes o que tengan poca entropía. No es el caso de uso principal. Tiene como pega que hay que generar un canal seguro. El dispositivo si no puede generar sus claves, quizás no es capaz de custodiarlas de forma segura.</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En este punto, ya tenemos</a:t>
            </a:r>
            <a:r>
              <a:rPr lang="es-ES" baseline="0" dirty="0"/>
              <a:t> una forma de emitir un certificado, que es usando una PKI. De esta forma, se comprueba la identidad del solicitante antes de emitir el certificado y se tienen garantías de la legitimidad de ese certificado. Pero ¿cómo se instalarán esos certificados en los dispositivos? La respuesta está en los protocolos de renovación automática.</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11</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Como dijimos antes, para</a:t>
            </a:r>
            <a:r>
              <a:rPr lang="es-ES" baseline="0" dirty="0"/>
              <a:t> que un dispositivo tenga un certificado, tenía que instalarlo un administrador. Los protocolos de renovación automática permiten que sea el propio dispositivo quien genere la solicitud (CSR), la envíe a la PKI, y la PKI le devuelva el certificado firmado. Disminuyendo así de forma considerable la intervención externa y permitiendo que sea el propio dispositivo quien gestione el ciclo de vida de su certificado.</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12</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Para este proyecto, se eligió</a:t>
            </a:r>
            <a:r>
              <a:rPr lang="es-ES" baseline="0" dirty="0"/>
              <a:t> EST como protocolo de renovación automática porque presenta tres características relevante, sobre todo desde el punto de vista de un dispositivo:</a:t>
            </a:r>
          </a:p>
          <a:p>
            <a:endParaRPr lang="es-ES" baseline="0" dirty="0"/>
          </a:p>
          <a:p>
            <a:r>
              <a:rPr lang="es-ES" b="1" u="sng" baseline="0" dirty="0"/>
              <a:t>  - Soporta algoritmos de curvas elípticas:</a:t>
            </a:r>
            <a:r>
              <a:rPr lang="es-ES" b="1" u="none" baseline="0" dirty="0"/>
              <a:t> </a:t>
            </a:r>
            <a:r>
              <a:rPr lang="es-ES" baseline="0" dirty="0"/>
              <a:t>la principal ventaja es que la longitud de las claves ECC son muy inferiores a las claves RSA para niveles de seguridad equivalente (2048 bits RSA = 224 bits ECC). Esto disminuye el uso de memoria del dispositivo.</a:t>
            </a:r>
            <a:endParaRPr lang="es-ES" dirty="0"/>
          </a:p>
          <a:p>
            <a:endParaRPr lang="es-ES" dirty="0"/>
          </a:p>
          <a:p>
            <a:r>
              <a:rPr lang="es-ES" b="1" u="sng" baseline="0" dirty="0"/>
              <a:t>  - Permite que sea el servidor (en este caso, la PKI) quien genere un par de claves asimétricas):</a:t>
            </a:r>
            <a:r>
              <a:rPr lang="es-ES" baseline="0" dirty="0"/>
              <a:t> puede ocurrir que un dispositivo no tenga la potencia suficiente para calcular su propio par de claves o que su generador de números aleatorio no tenga suficiente entropía. En ese caso, el dispositivo puede solicitar que se le genere un par de claves junto con su certificado. Aunque este no será el principal caso de uso de la PKI.</a:t>
            </a:r>
            <a:endParaRPr lang="es-ES" dirty="0"/>
          </a:p>
          <a:p>
            <a:endParaRPr lang="es-ES" dirty="0"/>
          </a:p>
          <a:p>
            <a:r>
              <a:rPr lang="es-ES" dirty="0"/>
              <a:t>  - Y</a:t>
            </a:r>
            <a:r>
              <a:rPr lang="es-ES" baseline="0" dirty="0"/>
              <a:t> al contrario de lo que sucede con SCEP (el protocolo de facto actualmente), EST es un estándar, mientras que SCEP no pasó de la fase de borrador.</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13</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Ya tenemos una</a:t>
            </a:r>
            <a:r>
              <a:rPr lang="es-ES" baseline="0" dirty="0"/>
              <a:t> forma de emitir certificados y ya tenemos una forma de que un dispositivo pueda conectarse a la PKI y solicitar certificados. Es el momento de empezar el diseño software de la solución.</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14</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Las</a:t>
            </a:r>
            <a:r>
              <a:rPr lang="es-ES" baseline="0" dirty="0"/>
              <a:t> metodologías de diseño software proporcionan un enfoque sistemático para llegar a una solución, pero además, también:</a:t>
            </a:r>
          </a:p>
          <a:p>
            <a:endParaRPr lang="es-ES" baseline="0" dirty="0"/>
          </a:p>
          <a:p>
            <a:r>
              <a:rPr lang="es-ES" baseline="0" dirty="0"/>
              <a:t>  - Permiten hacer un seguimiento ordenador de la implementación.</a:t>
            </a:r>
          </a:p>
          <a:p>
            <a:endParaRPr lang="es-ES" baseline="0" dirty="0"/>
          </a:p>
          <a:p>
            <a:r>
              <a:rPr lang="es-ES" baseline="0" dirty="0"/>
              <a:t>  - Permiten generar la documentación necesaria para identificar la solución.</a:t>
            </a:r>
          </a:p>
          <a:p>
            <a:endParaRPr lang="es-ES" baseline="0" dirty="0"/>
          </a:p>
          <a:p>
            <a:r>
              <a:rPr lang="es-ES" baseline="0" dirty="0"/>
              <a:t>  - Ayudan a identificar las decisiones que se deben tomar durante la fase de diseño.</a:t>
            </a:r>
          </a:p>
          <a:p>
            <a:endParaRPr lang="es-ES" baseline="0" dirty="0"/>
          </a:p>
          <a:p>
            <a:r>
              <a:rPr lang="es-ES" baseline="0" dirty="0"/>
              <a:t>  - Aportan coherencia y sincronización. Esto es especialmente útil cuando se trabaja en equipo o hay que trasladar la idea a otra persona.</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15</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Para</a:t>
            </a:r>
            <a:r>
              <a:rPr lang="es-ES" baseline="0" dirty="0"/>
              <a:t> el modelado software se siguió la metodología PRAGMA, que divide el proceso en dos fases:</a:t>
            </a:r>
          </a:p>
          <a:p>
            <a:endParaRPr lang="es-ES" baseline="0" dirty="0"/>
          </a:p>
          <a:p>
            <a:r>
              <a:rPr lang="es-ES" b="1" u="sng" baseline="0" dirty="0"/>
              <a:t>  - La fase de análisis:</a:t>
            </a:r>
            <a:r>
              <a:rPr lang="es-ES" baseline="0" dirty="0"/>
              <a:t> se define QUÉ es lo que debe hacer el sistema. Se parte de los requisitos, y a través de varios diagramas intermedios, se obtienen las especificaciones software en forma de diagramas de secuencia.</a:t>
            </a:r>
          </a:p>
          <a:p>
            <a:endParaRPr lang="es-ES" baseline="0" dirty="0"/>
          </a:p>
          <a:p>
            <a:r>
              <a:rPr lang="es-ES" b="1" u="sng" baseline="0" dirty="0"/>
              <a:t>  - La fase de diseño:</a:t>
            </a:r>
            <a:r>
              <a:rPr lang="es-ES" baseline="0" dirty="0"/>
              <a:t> se describe CÓMO la aplicación va a proveer las funciones necesarias para cumplir con los requisitos del sistema. Parte de las especificaciones software de la etapa anterior, divide la solución en subsistema y se obtiene un modelo para cada subsistema que contiene las tareas que realiza y que relación hay entre ellas.</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16</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En la fase análisis</a:t>
            </a:r>
            <a:r>
              <a:rPr lang="es-ES" baseline="0" dirty="0"/>
              <a:t> (o fase del QUÉ), merece la pena destacar dos diagramas. El primero es el diagrama de caso de usos en el que se observan los casos de uso que no están presentes en la mayoría de las PKI:</a:t>
            </a:r>
          </a:p>
          <a:p>
            <a:endParaRPr lang="es-ES" baseline="0" dirty="0"/>
          </a:p>
          <a:p>
            <a:r>
              <a:rPr lang="es-ES" baseline="0" dirty="0"/>
              <a:t>  - Generación de claves en el lado del servidor.</a:t>
            </a:r>
          </a:p>
          <a:p>
            <a:r>
              <a:rPr lang="es-ES" baseline="0" dirty="0"/>
              <a:t>  - Lista recordatorio.</a:t>
            </a:r>
          </a:p>
          <a:p>
            <a:endParaRPr lang="es-ES" baseline="0" dirty="0"/>
          </a:p>
          <a:p>
            <a:r>
              <a:rPr lang="es-ES" baseline="0" dirty="0"/>
              <a:t>Además, en el caso de uso de renovación de certificados, se contempla el caso de que un dispositivo venga con un certificado instalado en fábrica, y con el que se identifique ante nuestra PKI para solicitar el certificado final con el que trabajará.</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18</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otro diagrama destacable en la fase de análisis</a:t>
            </a:r>
            <a:r>
              <a:rPr lang="es-ES" baseline="0" dirty="0"/>
              <a:t> es el diagrama de arquitectura. Aquí se muestra la arquitectura real del sistema. Conviene destacar que:</a:t>
            </a:r>
          </a:p>
          <a:p>
            <a:endParaRPr lang="es-ES" baseline="0" dirty="0"/>
          </a:p>
          <a:p>
            <a:r>
              <a:rPr lang="es-ES" baseline="0" dirty="0"/>
              <a:t>  - XXXXXXXXXXXXXXXXXXXXXXXXXXXXXXXXXXXXXXXXXXXXX</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19</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En la fase del cómo, conviene mencionar que la</a:t>
            </a:r>
            <a:r>
              <a:rPr lang="es-ES" baseline="0" dirty="0"/>
              <a:t> solución no se dividió en subsistemas, y por lo tanto, sólo se obtuvo un modelo de implementación.</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a:t>En la primera parte, comentaré cuál es el problema que intenta resolver mi TFM.</a:t>
            </a:r>
          </a:p>
          <a:p>
            <a:endParaRPr lang="es-ES" baseline="0" dirty="0"/>
          </a:p>
          <a:p>
            <a:r>
              <a:rPr lang="es-ES" baseline="0" dirty="0"/>
              <a:t>En los puntos 2 y 3, hablaré sobre los conceptos básicos que intervienen en la solución.</a:t>
            </a:r>
          </a:p>
          <a:p>
            <a:endParaRPr lang="es-ES" baseline="0" dirty="0"/>
          </a:p>
          <a:p>
            <a:r>
              <a:rPr lang="es-ES" baseline="0" dirty="0"/>
              <a:t>Y luego, en los puntos 4, 5 y 6 comentaré la solución propiamente dicha.</a:t>
            </a:r>
          </a:p>
          <a:p>
            <a:endParaRPr lang="es-ES" baseline="0" dirty="0"/>
          </a:p>
          <a:p>
            <a:r>
              <a:rPr lang="es-ES" baseline="0" dirty="0"/>
              <a:t>Finalmente, hablaré sobre qué resultados se obtuvieron y cuál es el trabajo futuro propuesto.</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En el</a:t>
            </a:r>
            <a:r>
              <a:rPr lang="es-ES" baseline="0" dirty="0"/>
              <a:t> modelo de implementación se muestra la infraestructura que habrá en un futuro si las condiciones lo exigen ya que tiene duplicadas las CA y las VA, para aportar redundancia al sistema y para la alta disponibilidad. Como no se prevé un uso intensivo de la PKI en su fase inicial, y al no aportar ningún valor añadido a las funciones ya implementadas, se decidió instanciar sólo una CA y una VA.</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21</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a:t>En lugar de lanzarse programar la solución del modelado software, conviene comprobar si lo que se quiere hacer ya existe y está disponible para usarlo. </a:t>
            </a:r>
            <a:r>
              <a:rPr lang="es-ES" dirty="0"/>
              <a:t>Un</a:t>
            </a:r>
            <a:r>
              <a:rPr lang="es-ES" baseline="0" dirty="0"/>
              <a:t> sistema de gestión de certificados es una herramienta software que permite controlar y gestionar las operaciones que lleva a cabo una PKI. </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22</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De</a:t>
            </a:r>
            <a:r>
              <a:rPr lang="es-ES" baseline="0" dirty="0"/>
              <a:t> toda la oferta disponible, se eligió EJBCA como sistema de gestión de certificados, ya que no sólo integraba la mayor cantidad de funciones que se extrajeron del modelado software. Si no que también:</a:t>
            </a:r>
          </a:p>
          <a:p>
            <a:endParaRPr lang="es-ES" baseline="0" dirty="0"/>
          </a:p>
          <a:p>
            <a:r>
              <a:rPr lang="es-ES" baseline="0" dirty="0"/>
              <a:t>  - Es una herramienta modular: lo que facilitará la incorporación de nuevas características.</a:t>
            </a:r>
          </a:p>
          <a:p>
            <a:endParaRPr lang="es-ES" baseline="0" dirty="0"/>
          </a:p>
          <a:p>
            <a:r>
              <a:rPr lang="es-ES" baseline="0" dirty="0"/>
              <a:t>  - Es de código abierto.</a:t>
            </a:r>
          </a:p>
          <a:p>
            <a:endParaRPr lang="es-ES" baseline="0" dirty="0"/>
          </a:p>
          <a:p>
            <a:r>
              <a:rPr lang="es-ES" baseline="0" dirty="0"/>
              <a:t>  - Da soporte a SCEP y a OCSP.</a:t>
            </a:r>
          </a:p>
          <a:p>
            <a:endParaRPr lang="es-ES" baseline="0" dirty="0"/>
          </a:p>
          <a:p>
            <a:r>
              <a:rPr lang="es-ES" baseline="0" dirty="0"/>
              <a:t>  - Permite trabajar con los HSM más comunes del mercado.</a:t>
            </a:r>
          </a:p>
          <a:p>
            <a:endParaRPr lang="es-ES" baseline="0" dirty="0"/>
          </a:p>
          <a:p>
            <a:r>
              <a:rPr lang="es-ES" baseline="0" dirty="0"/>
              <a:t>GRATUITO</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23</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Ahora,</a:t>
            </a:r>
            <a:r>
              <a:rPr lang="es-ES" baseline="0" dirty="0"/>
              <a:t> hay que poner en marcha EJBCA e integrar todos elementos mencionados:</a:t>
            </a:r>
          </a:p>
          <a:p>
            <a:endParaRPr lang="es-ES" baseline="0" dirty="0"/>
          </a:p>
          <a:p>
            <a:r>
              <a:rPr lang="es-ES" baseline="0" dirty="0"/>
              <a:t>  - Como sistema operativo, se eligió </a:t>
            </a:r>
            <a:r>
              <a:rPr lang="es-ES" baseline="0" dirty="0" err="1"/>
              <a:t>CentOS</a:t>
            </a:r>
            <a:r>
              <a:rPr lang="es-ES" baseline="0" dirty="0"/>
              <a:t>: distribución de Linux robusta y con mecanismos de </a:t>
            </a:r>
            <a:r>
              <a:rPr lang="es-ES" baseline="0" dirty="0" err="1"/>
              <a:t>security</a:t>
            </a:r>
            <a:r>
              <a:rPr lang="es-ES" baseline="0" dirty="0"/>
              <a:t>. Además, se llevó a cabo un sistema de particiones en el disco para aumentar el nivel de seguridad (bastionarlo).</a:t>
            </a:r>
          </a:p>
          <a:p>
            <a:endParaRPr lang="es-ES" baseline="0" dirty="0"/>
          </a:p>
          <a:p>
            <a:r>
              <a:rPr lang="es-ES" baseline="0" dirty="0"/>
              <a:t>  - Como distribución de Java, se eligió </a:t>
            </a:r>
            <a:r>
              <a:rPr lang="es-ES" baseline="0" dirty="0" err="1"/>
              <a:t>OpenJDK</a:t>
            </a:r>
            <a:r>
              <a:rPr lang="es-ES" baseline="0" dirty="0"/>
              <a:t>: no necesitaba ninguna extensión para usar algoritmos criptográficos.</a:t>
            </a:r>
          </a:p>
          <a:p>
            <a:endParaRPr lang="es-ES" baseline="0" dirty="0"/>
          </a:p>
          <a:p>
            <a:r>
              <a:rPr lang="es-ES" baseline="0" dirty="0"/>
              <a:t>  - Como servidor de aplicación en el que ejecutar EJBCA, se eligió </a:t>
            </a:r>
            <a:r>
              <a:rPr lang="es-ES" baseline="0" dirty="0" err="1"/>
              <a:t>WildFly</a:t>
            </a:r>
            <a:r>
              <a:rPr lang="es-ES" baseline="0" dirty="0"/>
              <a:t>:</a:t>
            </a:r>
          </a:p>
          <a:p>
            <a:endParaRPr lang="es-ES" baseline="0" dirty="0"/>
          </a:p>
          <a:p>
            <a:r>
              <a:rPr lang="es-ES" baseline="0" dirty="0"/>
              <a:t>  - Se usó Apache </a:t>
            </a:r>
            <a:r>
              <a:rPr lang="es-ES" baseline="0" dirty="0" err="1"/>
              <a:t>Ant</a:t>
            </a:r>
            <a:r>
              <a:rPr lang="es-ES" baseline="0" dirty="0"/>
              <a:t> como librería para hacer el </a:t>
            </a:r>
            <a:r>
              <a:rPr lang="es-ES" i="1" baseline="0" dirty="0" err="1"/>
              <a:t>build</a:t>
            </a:r>
            <a:r>
              <a:rPr lang="es-ES" i="0" baseline="0" dirty="0"/>
              <a:t> de EJBCA.</a:t>
            </a:r>
          </a:p>
          <a:p>
            <a:endParaRPr lang="es-ES" i="0" baseline="0" dirty="0"/>
          </a:p>
          <a:p>
            <a:r>
              <a:rPr lang="es-ES" i="0" baseline="0" dirty="0"/>
              <a:t>  - Se eligió como bases de datos: </a:t>
            </a:r>
            <a:r>
              <a:rPr lang="es-ES" i="0" baseline="0" dirty="0" err="1"/>
              <a:t>PostgreSQL</a:t>
            </a:r>
            <a:r>
              <a:rPr lang="es-ES" i="0" baseline="0" dirty="0"/>
              <a:t> para la máquina de las sub CA y H2 para la máquina de la </a:t>
            </a:r>
            <a:r>
              <a:rPr lang="es-ES" i="0" baseline="0" dirty="0" err="1"/>
              <a:t>Root</a:t>
            </a:r>
            <a:r>
              <a:rPr lang="es-ES" i="0" baseline="0" dirty="0"/>
              <a:t> CA. </a:t>
            </a:r>
            <a:r>
              <a:rPr lang="es-ES" i="0" baseline="0" dirty="0" err="1"/>
              <a:t>PostgreSQL</a:t>
            </a:r>
            <a:r>
              <a:rPr lang="es-ES" i="0" baseline="0" dirty="0"/>
              <a:t> se está empezando a incorporar más a la industria y se está usando más que SQL.</a:t>
            </a:r>
          </a:p>
          <a:p>
            <a:endParaRPr lang="es-ES" i="0" baseline="0" dirty="0"/>
          </a:p>
          <a:p>
            <a:r>
              <a:rPr lang="es-ES" i="0" baseline="0" dirty="0"/>
              <a:t>  - Y para la comunicación con el HSM se usó el propio cliente que proporciona </a:t>
            </a:r>
            <a:r>
              <a:rPr lang="es-ES" i="0" baseline="0" dirty="0" err="1"/>
              <a:t>Thales</a:t>
            </a:r>
            <a:r>
              <a:rPr lang="es-ES" i="0" baseline="0" dirty="0"/>
              <a:t>.</a:t>
            </a:r>
            <a:endParaRPr lang="es-ES" baseline="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24</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a:t>En lo que se refiere a la configuración hardware, el único elemento implicado es el HSM. La configuración para ambos fue la misma y consistió en crear dos grupos de tarjetas para cada uno:</a:t>
            </a:r>
          </a:p>
          <a:p>
            <a:endParaRPr lang="es-ES" baseline="0" dirty="0"/>
          </a:p>
          <a:p>
            <a:r>
              <a:rPr lang="es-ES" baseline="0" dirty="0"/>
              <a:t>  - El ASC: protege la configuración de los HSM.</a:t>
            </a:r>
          </a:p>
          <a:p>
            <a:endParaRPr lang="es-ES" baseline="0" dirty="0"/>
          </a:p>
          <a:p>
            <a:r>
              <a:rPr lang="es-ES" baseline="0" dirty="0"/>
              <a:t>  - El OCS: protege las claves generadas en el HSM.</a:t>
            </a:r>
          </a:p>
          <a:p>
            <a:endParaRPr lang="es-ES" baseline="0" dirty="0"/>
          </a:p>
          <a:p>
            <a:r>
              <a:rPr lang="es-ES" baseline="0" dirty="0"/>
              <a:t>Desacoplar el problema.</a:t>
            </a:r>
          </a:p>
          <a:p>
            <a:endParaRPr lang="es-ES" baseline="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25</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a:t>Finalmente, se crearon las máquinas virtuales necesarias para poder desplegar la PKI:</a:t>
            </a:r>
          </a:p>
          <a:p>
            <a:endParaRPr lang="es-ES" baseline="0" dirty="0"/>
          </a:p>
          <a:p>
            <a:r>
              <a:rPr lang="es-ES" baseline="0" dirty="0"/>
              <a:t>  - La máquina de la </a:t>
            </a:r>
            <a:r>
              <a:rPr lang="es-ES" baseline="0" dirty="0" err="1"/>
              <a:t>Root</a:t>
            </a:r>
            <a:r>
              <a:rPr lang="es-ES" baseline="0" dirty="0"/>
              <a:t> CA:</a:t>
            </a:r>
          </a:p>
          <a:p>
            <a:endParaRPr lang="es-ES" baseline="0" dirty="0"/>
          </a:p>
          <a:p>
            <a:r>
              <a:rPr lang="es-ES" baseline="0" dirty="0"/>
              <a:t>  - La máquina de las CA:</a:t>
            </a:r>
          </a:p>
          <a:p>
            <a:endParaRPr lang="es-ES" baseline="0" dirty="0"/>
          </a:p>
          <a:p>
            <a:r>
              <a:rPr lang="es-ES" baseline="0" dirty="0"/>
              <a:t>  - La máquina con la base de datos.</a:t>
            </a:r>
          </a:p>
          <a:p>
            <a:endParaRPr lang="es-ES" baseline="0" dirty="0"/>
          </a:p>
          <a:p>
            <a:r>
              <a:rPr lang="es-ES" baseline="0" dirty="0"/>
              <a:t>  - La máquina con el RFS (archivos cifrados de la configuración).</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26</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Finalmente,</a:t>
            </a:r>
            <a:r>
              <a:rPr lang="es-ES" baseline="0" dirty="0"/>
              <a:t> es necesario comprobar si lo hecho hasta ahora cumple con los requisitos impuestos inicialmente. Para ello, hay que ejecutar el plan de validación y verificación.</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27</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28</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Existen cuatro</a:t>
            </a:r>
            <a:r>
              <a:rPr lang="es-ES" baseline="0" dirty="0"/>
              <a:t> tipos principales de pruebas:</a:t>
            </a:r>
          </a:p>
          <a:p>
            <a:endParaRPr lang="es-ES" baseline="0" dirty="0"/>
          </a:p>
          <a:p>
            <a:r>
              <a:rPr lang="es-ES" b="1" u="sng" baseline="0" dirty="0"/>
              <a:t>  - Las pruebas unitarias:</a:t>
            </a:r>
            <a:r>
              <a:rPr lang="es-ES" baseline="0" dirty="0"/>
              <a:t> comportamiento de métodos o funciones.</a:t>
            </a:r>
          </a:p>
          <a:p>
            <a:endParaRPr lang="es-ES" baseline="0" dirty="0"/>
          </a:p>
          <a:p>
            <a:r>
              <a:rPr lang="es-ES" b="1" u="sng" baseline="0" dirty="0"/>
              <a:t>  - Las pruebas de integración:</a:t>
            </a:r>
            <a:r>
              <a:rPr lang="es-ES" baseline="0" dirty="0"/>
              <a:t> comportamiento externo de un servicio.</a:t>
            </a:r>
          </a:p>
          <a:p>
            <a:endParaRPr lang="es-ES" baseline="0" dirty="0"/>
          </a:p>
          <a:p>
            <a:r>
              <a:rPr lang="es-ES" b="1" u="sng" baseline="0" dirty="0"/>
              <a:t>  - Las pruebas de extremo a extremo:</a:t>
            </a:r>
            <a:r>
              <a:rPr lang="es-ES" baseline="0" dirty="0"/>
              <a:t> comportamiento de múltiples servicios que se comuniquen entre sí.</a:t>
            </a:r>
          </a:p>
          <a:p>
            <a:endParaRPr lang="es-ES" baseline="0" dirty="0"/>
          </a:p>
          <a:p>
            <a:r>
              <a:rPr lang="es-ES" b="1" u="sng" baseline="0" dirty="0"/>
              <a:t>  - Las pruebas de la interfaz de usuario:</a:t>
            </a:r>
            <a:r>
              <a:rPr lang="es-ES" baseline="0" dirty="0"/>
              <a:t> comportamiento de toda la plataforma usando la interfaz de usuario.</a:t>
            </a:r>
          </a:p>
          <a:p>
            <a:endParaRPr lang="es-ES" baseline="0" dirty="0"/>
          </a:p>
          <a:p>
            <a:r>
              <a:rPr lang="es-ES" baseline="0" dirty="0"/>
              <a:t>En este proyecto, sólo se redactaron pruebas unitarias y pruebas de integración, aunque en la práctica, la frontera entre unas pruebas y otras es algo difusa.</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29</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  - Definir el comportamiento de la PKI con el modelado software</a:t>
            </a:r>
          </a:p>
          <a:p>
            <a:r>
              <a:rPr lang="es-ES" dirty="0"/>
              <a:t>  - Selección hardware y software</a:t>
            </a:r>
          </a:p>
          <a:p>
            <a:r>
              <a:rPr lang="es-ES" dirty="0"/>
              <a:t>  - EJBCA es modular y permitirá incorporar nuevas características</a:t>
            </a:r>
          </a:p>
          <a:p>
            <a:r>
              <a:rPr lang="es-ES" dirty="0"/>
              <a:t>  - Estructura jerárquica para la PKI con dos instancias de EJBCA</a:t>
            </a:r>
          </a:p>
          <a:p>
            <a:r>
              <a:rPr lang="es-ES" dirty="0"/>
              <a:t>  - SCEP</a:t>
            </a:r>
          </a:p>
          <a:p>
            <a:r>
              <a:rPr lang="es-ES" dirty="0"/>
              <a:t>  - OCSP</a:t>
            </a:r>
          </a:p>
          <a:p>
            <a:r>
              <a:rPr lang="es-ES" dirty="0"/>
              <a:t>  - Creación de las máquinas virtuales (BD, RFS) sobre las que se desplegó la PKI</a:t>
            </a:r>
          </a:p>
          <a:p>
            <a:r>
              <a:rPr lang="es-ES" dirty="0"/>
              <a:t>  - Configuración de los HSM para la generación y el almacenamiento seguro de claves</a:t>
            </a:r>
          </a:p>
          <a:p>
            <a:r>
              <a:rPr lang="es-ES" dirty="0"/>
              <a:t>  - Documentación generada (políticas, plan de recuperación, manuales, …)</a:t>
            </a:r>
          </a:p>
          <a:p>
            <a:r>
              <a:rPr lang="es-ES" dirty="0"/>
              <a:t>  - Se inició con la integración de EST</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31</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Empecemos por describir cuál es el problema que</a:t>
            </a:r>
            <a:r>
              <a:rPr lang="es-ES" baseline="0" dirty="0"/>
              <a:t> se quiere solucionar.</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 - PKI que puede emitir, renovar y revocar certificados.</a:t>
            </a:r>
          </a:p>
          <a:p>
            <a:endParaRPr lang="es-ES" dirty="0"/>
          </a:p>
          <a:p>
            <a:r>
              <a:rPr lang="es-ES" dirty="0"/>
              <a:t>Despliegue exitoso de la PKI, ya que…</a:t>
            </a:r>
          </a:p>
          <a:p>
            <a:r>
              <a:rPr lang="es-ES" dirty="0"/>
              <a:t>La mayor parte de las pruebas del plan de validación están ejecutadas (muchas exitosas)</a:t>
            </a:r>
          </a:p>
          <a:p>
            <a:r>
              <a:rPr lang="es-ES" dirty="0"/>
              <a:t>Soporte a las funciones esenciales</a:t>
            </a:r>
          </a:p>
          <a:p>
            <a:r>
              <a:rPr lang="es-ES" dirty="0"/>
              <a:t>SCEP da soporte a los dispositivos</a:t>
            </a:r>
          </a:p>
          <a:p>
            <a:r>
              <a:rPr lang="es-ES" dirty="0"/>
              <a:t>OCSP permite comprobar la validez</a:t>
            </a:r>
          </a:p>
          <a:p>
            <a:r>
              <a:rPr lang="es-ES" dirty="0"/>
              <a:t>Interfaz sencilla de EJBCA que facilita la administración</a:t>
            </a:r>
          </a:p>
          <a:p>
            <a:r>
              <a:rPr lang="es-ES" dirty="0"/>
              <a:t>Las pruebas fallidas del plan de validación se refieren a EST y a la lista recordatorio</a:t>
            </a:r>
          </a:p>
          <a:p>
            <a:r>
              <a:rPr lang="es-ES" dirty="0"/>
              <a:t>Aspecto relevante del éxito de la PKI: documentación generada. El peso de los procedimientos es mucho mayor frente a las funcionalidades. Son críticos.</a:t>
            </a:r>
          </a:p>
          <a:p>
            <a:endParaRPr lang="es-ES" dirty="0"/>
          </a:p>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32</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Analizar el sistema para comprobar cómo se comporta</a:t>
            </a:r>
          </a:p>
          <a:p>
            <a:r>
              <a:rPr lang="es-ES" dirty="0"/>
              <a:t>Desplegar la infraestructura en el servidor real</a:t>
            </a:r>
          </a:p>
          <a:p>
            <a:r>
              <a:rPr lang="es-ES" dirty="0"/>
              <a:t>Dar acceso a Internet a la PKI y levantar el servidor apache</a:t>
            </a:r>
          </a:p>
          <a:p>
            <a:r>
              <a:rPr lang="es-ES" dirty="0"/>
              <a:t>Probar el protocolo de recuperación ante desastres</a:t>
            </a:r>
          </a:p>
          <a:p>
            <a:r>
              <a:rPr lang="es-ES" dirty="0"/>
              <a:t>Probar y ampliar el log</a:t>
            </a:r>
          </a:p>
          <a:p>
            <a:r>
              <a:rPr lang="es-ES" dirty="0"/>
              <a:t>Implementar e integrar EST y la lista recordatorio</a:t>
            </a:r>
          </a:p>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34</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ES" sz="1200" b="0" i="0" kern="1200" dirty="0">
                <a:solidFill>
                  <a:schemeClr val="tx1"/>
                </a:solidFill>
                <a:latin typeface="+mn-lt"/>
                <a:ea typeface="+mn-ea"/>
                <a:cs typeface="+mn-cs"/>
              </a:rPr>
              <a:t>Pongo en marcha el servidor de aplicación.</a:t>
            </a:r>
          </a:p>
          <a:p>
            <a:pPr>
              <a:buFont typeface="Arial" pitchFamily="34" charset="0"/>
              <a:buChar char="•"/>
            </a:pPr>
            <a:r>
              <a:rPr lang="es-ES" sz="1200" b="0" i="0" kern="1200" dirty="0">
                <a:solidFill>
                  <a:schemeClr val="tx1"/>
                </a:solidFill>
                <a:latin typeface="+mn-lt"/>
                <a:ea typeface="+mn-ea"/>
                <a:cs typeface="+mn-cs"/>
              </a:rPr>
              <a:t>Compruebo que está activo entrando a su página pública.</a:t>
            </a:r>
          </a:p>
          <a:p>
            <a:pPr>
              <a:buFont typeface="Arial" pitchFamily="34" charset="0"/>
              <a:buChar char="•"/>
            </a:pPr>
            <a:r>
              <a:rPr lang="es-ES" sz="1200" b="0" i="0" kern="1200" dirty="0">
                <a:solidFill>
                  <a:schemeClr val="tx1"/>
                </a:solidFill>
                <a:latin typeface="+mn-lt"/>
                <a:ea typeface="+mn-ea"/>
                <a:cs typeface="+mn-cs"/>
              </a:rPr>
              <a:t>Entro en la interfaz de administración del gestor de certificados.</a:t>
            </a:r>
          </a:p>
          <a:p>
            <a:pPr>
              <a:buFont typeface="Arial" pitchFamily="34" charset="0"/>
              <a:buChar char="•"/>
            </a:pPr>
            <a:r>
              <a:rPr lang="es-ES" sz="1200" b="0" i="0" kern="1200" dirty="0">
                <a:solidFill>
                  <a:schemeClr val="tx1"/>
                </a:solidFill>
                <a:latin typeface="+mn-lt"/>
                <a:ea typeface="+mn-ea"/>
                <a:cs typeface="+mn-cs"/>
              </a:rPr>
              <a:t>Doy de alta a un dispositivo.</a:t>
            </a:r>
          </a:p>
          <a:p>
            <a:pPr>
              <a:buFont typeface="Arial" pitchFamily="34" charset="0"/>
              <a:buChar char="•"/>
            </a:pPr>
            <a:r>
              <a:rPr lang="es-ES" sz="1200" b="0" i="0" kern="1200" dirty="0">
                <a:solidFill>
                  <a:schemeClr val="tx1"/>
                </a:solidFill>
                <a:latin typeface="+mn-lt"/>
                <a:ea typeface="+mn-ea"/>
                <a:cs typeface="+mn-cs"/>
              </a:rPr>
              <a:t>Desde una máquina virtual, imito lo que haría un dispositivo para solicitar un certificado</a:t>
            </a:r>
            <a:r>
              <a:rPr lang="es-ES" sz="1200" b="0" i="0" kern="1200" baseline="0" dirty="0">
                <a:solidFill>
                  <a:schemeClr val="tx1"/>
                </a:solidFill>
                <a:latin typeface="+mn-lt"/>
                <a:ea typeface="+mn-ea"/>
                <a:cs typeface="+mn-cs"/>
              </a:rPr>
              <a:t> (generar un par de claves y solicitar el certificado usando SCEP).</a:t>
            </a:r>
            <a:endParaRPr lang="es-ES" sz="1200" b="0" i="0" kern="1200" dirty="0">
              <a:solidFill>
                <a:schemeClr val="tx1"/>
              </a:solidFill>
              <a:latin typeface="+mn-lt"/>
              <a:ea typeface="+mn-ea"/>
              <a:cs typeface="+mn-cs"/>
            </a:endParaRPr>
          </a:p>
          <a:p>
            <a:pPr>
              <a:buFont typeface="Arial" pitchFamily="34" charset="0"/>
              <a:buChar char="•"/>
            </a:pPr>
            <a:r>
              <a:rPr lang="es-ES" sz="1200" b="0" i="0" kern="1200" dirty="0">
                <a:solidFill>
                  <a:schemeClr val="tx1"/>
                </a:solidFill>
                <a:latin typeface="+mn-lt"/>
                <a:ea typeface="+mn-ea"/>
                <a:cs typeface="+mn-cs"/>
              </a:rPr>
              <a:t>Compruebo el estado del certificado usando la web pública del gestor de certificados y luego usando OCSP desde la máquina virtual que imita el dispositivo. El certificado es correcto con ambos métodos.</a:t>
            </a:r>
          </a:p>
          <a:p>
            <a:pPr>
              <a:buFont typeface="Arial" pitchFamily="34" charset="0"/>
              <a:buChar char="•"/>
            </a:pPr>
            <a:r>
              <a:rPr lang="es-ES" sz="1200" b="0" i="0" kern="1200" dirty="0">
                <a:solidFill>
                  <a:schemeClr val="tx1"/>
                </a:solidFill>
                <a:latin typeface="+mn-lt"/>
                <a:ea typeface="+mn-ea"/>
                <a:cs typeface="+mn-cs"/>
              </a:rPr>
              <a:t>Revoco el certificado.</a:t>
            </a:r>
          </a:p>
          <a:p>
            <a:pPr>
              <a:buFont typeface="Arial" pitchFamily="34" charset="0"/>
              <a:buChar char="•"/>
            </a:pPr>
            <a:r>
              <a:rPr lang="es-ES" sz="1200" b="0" i="0" kern="1200" dirty="0">
                <a:solidFill>
                  <a:schemeClr val="tx1"/>
                </a:solidFill>
                <a:latin typeface="+mn-lt"/>
                <a:ea typeface="+mn-ea"/>
                <a:cs typeface="+mn-cs"/>
              </a:rPr>
              <a:t>Vuelvo a comprobar el estado del certificado usando la interfaz pública del gestor y luego el protocolo OCSP desde la máquina virtual del dispositivo. El certificado aparece recovado con ambos métodos.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36</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Un ejemplo para</a:t>
            </a:r>
            <a:r>
              <a:rPr lang="es-ES" baseline="0" dirty="0"/>
              <a:t> ilustrar el funcionamiento de una PKI puede ser el de una compra online. ¿Cómo sabemos que la página en la que vamos a comprar es legítima?</a:t>
            </a:r>
          </a:p>
          <a:p>
            <a:endParaRPr lang="es-ES" baseline="0" dirty="0"/>
          </a:p>
          <a:p>
            <a:r>
              <a:rPr lang="es-ES" baseline="0" dirty="0"/>
              <a:t>Y aquí es donde entra en juego la PKI. La página web acude a la Autoridad de Registro de la PKI, identificándose ante ella, y si la identificación resulta exitosa, envía la información de la página web a la Autoridad de Certificación. La CA es la encargada de emitir un certificado válido para la página web. Luego, la CA envía la información del nuevo certificado a la Autoridad de Validación, cuya misión es informar sobre el estado actual de un certificado. </a:t>
            </a:r>
          </a:p>
          <a:p>
            <a:endParaRPr lang="es-ES" baseline="0" dirty="0"/>
          </a:p>
          <a:p>
            <a:r>
              <a:rPr lang="es-ES" baseline="0" dirty="0"/>
              <a:t>Después de todo esto, antes de iniciar el proceso de compra, la página web envía al usuario su certificado. El usuario lo comprueba preguntando a la VA, y si sigue vigente, la VA responde que el certificado sigue siendo válido. De esta forma, el usuario se asegura de que el proceso de compra es seguro.</a:t>
            </a:r>
          </a:p>
          <a:p>
            <a:endParaRPr lang="es-ES" baseline="0" dirty="0"/>
          </a:p>
          <a:p>
            <a:r>
              <a:rPr lang="es-ES" baseline="0" dirty="0"/>
              <a:t>En la práctica, la página web puede ser también un dispositivo IoT o un sistema empotrado, un sensor o un usuario de correo electrónico.</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39</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a:t>Finalmente, se crearon las máquinas virtuales necesarias para poder desplegar la PKI:</a:t>
            </a:r>
          </a:p>
          <a:p>
            <a:endParaRPr lang="es-ES" baseline="0" dirty="0"/>
          </a:p>
          <a:p>
            <a:r>
              <a:rPr lang="es-ES" baseline="0" dirty="0"/>
              <a:t>  - La máquina de la </a:t>
            </a:r>
            <a:r>
              <a:rPr lang="es-ES" baseline="0" dirty="0" err="1"/>
              <a:t>Root</a:t>
            </a:r>
            <a:r>
              <a:rPr lang="es-ES" baseline="0" dirty="0"/>
              <a:t> CA:</a:t>
            </a:r>
          </a:p>
          <a:p>
            <a:endParaRPr lang="es-ES" baseline="0" dirty="0"/>
          </a:p>
          <a:p>
            <a:r>
              <a:rPr lang="es-ES" baseline="0" dirty="0"/>
              <a:t>  - La máquina de las CA:</a:t>
            </a:r>
          </a:p>
          <a:p>
            <a:endParaRPr lang="es-ES" baseline="0" dirty="0"/>
          </a:p>
          <a:p>
            <a:r>
              <a:rPr lang="es-ES" baseline="0" dirty="0"/>
              <a:t>  - La máquina con la base de datos.</a:t>
            </a:r>
          </a:p>
          <a:p>
            <a:endParaRPr lang="es-ES" baseline="0" dirty="0"/>
          </a:p>
          <a:p>
            <a:r>
              <a:rPr lang="es-ES" baseline="0" dirty="0"/>
              <a:t>  - La máquina con el RFS (archivos cifrados de la configuración).</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41</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42</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43</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44</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R="0" lvl="0" indent="-342900" algn="just" defTabSz="914400" rtl="0" eaLnBrk="1" fontAlgn="auto" latinLnBrk="0" hangingPunct="1">
              <a:lnSpc>
                <a:spcPct val="100000"/>
              </a:lnSpc>
              <a:spcBef>
                <a:spcPct val="20000"/>
              </a:spcBef>
              <a:spcAft>
                <a:spcPts val="0"/>
              </a:spcAft>
              <a:buClrTx/>
              <a:buSzTx/>
              <a:tabLst/>
              <a:defRPr/>
            </a:pPr>
            <a:r>
              <a:rPr lang="es-ES" sz="1200" b="0" i="0" baseline="0" dirty="0">
                <a:latin typeface="Century Gothic" pitchFamily="34" charset="0"/>
              </a:rPr>
              <a:t>Cada día, hay más dispositivos con conexión a Internet en todo el mundo. Esto no es sólo aplicable a los dispositivos IoT, sino que la industria los empieza a incorporar poco a poco, conectándolos a la nube e integrándolos en sus procesos. Un ejemplo de esto podría ser un sensor que esté realizando mediciones que guarde en un fichero y suba luego a Internet.</a:t>
            </a:r>
          </a:p>
          <a:p>
            <a:pPr marR="0" lvl="0" indent="-342900" algn="just" defTabSz="914400" rtl="0" eaLnBrk="1" fontAlgn="auto" latinLnBrk="0" hangingPunct="1">
              <a:lnSpc>
                <a:spcPct val="100000"/>
              </a:lnSpc>
              <a:spcBef>
                <a:spcPct val="20000"/>
              </a:spcBef>
              <a:spcAft>
                <a:spcPts val="0"/>
              </a:spcAft>
              <a:buClrTx/>
              <a:buSzTx/>
              <a:tabLst/>
              <a:defRPr/>
            </a:pPr>
            <a:endParaRPr lang="es-ES" sz="1200" b="0" i="0" baseline="0" dirty="0">
              <a:latin typeface="Century Gothic" pitchFamily="34" charset="0"/>
            </a:endParaRPr>
          </a:p>
          <a:p>
            <a:pPr marR="0" lvl="0" indent="-342900" algn="just" defTabSz="914400" rtl="0" eaLnBrk="1" fontAlgn="auto" latinLnBrk="0" hangingPunct="1">
              <a:lnSpc>
                <a:spcPct val="100000"/>
              </a:lnSpc>
              <a:spcBef>
                <a:spcPct val="20000"/>
              </a:spcBef>
              <a:spcAft>
                <a:spcPts val="0"/>
              </a:spcAft>
              <a:buClrTx/>
              <a:buSzTx/>
              <a:tabLst/>
              <a:defRPr/>
            </a:pPr>
            <a:r>
              <a:rPr lang="es-ES" sz="1200" b="0" i="0" baseline="0" dirty="0">
                <a:latin typeface="Century Gothic" pitchFamily="34" charset="0"/>
              </a:rPr>
              <a:t>Para poder asegurar que es el dispositivo quien está subiendo esos datos y que, además, no se manipularon desde el momento en el que se obtuvieron, cada dispositivo necesita un certificado digital. El principal inconveniente es que, a medida que aumenta el número de dispositivos, también aumenta el problema de gestión de esos certificados. Lo normal es que sea un operario quien instale o renueve los certificados de forma manual en el dispositivo, pero es mucho mejor que sean ellos mismos quienes gestionen el ciclo de vida de sus certificados.</a:t>
            </a:r>
          </a:p>
          <a:p>
            <a:pPr marR="0" lvl="0" indent="-342900" algn="just" defTabSz="914400" rtl="0" eaLnBrk="1" fontAlgn="auto" latinLnBrk="0" hangingPunct="1">
              <a:lnSpc>
                <a:spcPct val="100000"/>
              </a:lnSpc>
              <a:spcBef>
                <a:spcPct val="20000"/>
              </a:spcBef>
              <a:spcAft>
                <a:spcPts val="0"/>
              </a:spcAft>
              <a:buClrTx/>
              <a:buSzTx/>
              <a:tabLst/>
              <a:defRPr/>
            </a:pPr>
            <a:endParaRPr lang="es-ES" sz="1200" b="0" i="0" baseline="0" dirty="0">
              <a:latin typeface="Century Gothic" pitchFamily="34" charset="0"/>
            </a:endParaRPr>
          </a:p>
          <a:p>
            <a:pPr marR="0" lvl="0" indent="-342900" algn="just" defTabSz="914400" rtl="0" eaLnBrk="1" fontAlgn="auto" latinLnBrk="0" hangingPunct="1">
              <a:lnSpc>
                <a:spcPct val="100000"/>
              </a:lnSpc>
              <a:spcBef>
                <a:spcPct val="20000"/>
              </a:spcBef>
              <a:spcAft>
                <a:spcPts val="0"/>
              </a:spcAft>
              <a:buClrTx/>
              <a:buSzTx/>
              <a:tabLst/>
              <a:defRPr/>
            </a:pPr>
            <a:r>
              <a:rPr lang="es-ES" sz="1200" b="0" i="0" baseline="0" dirty="0">
                <a:latin typeface="Century Gothic" pitchFamily="34" charset="0"/>
              </a:rPr>
              <a:t>Lo que queremos es crear una infraestructura que permita a los dispositivos conectarse y solicitar sus certificados.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a:t>
            </a:r>
            <a:r>
              <a:rPr lang="es-ES" baseline="0" dirty="0"/>
              <a:t> primer concepto del que vamos a hablar es qué es un certificado digital.</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Un certificado digital</a:t>
            </a:r>
            <a:r>
              <a:rPr lang="es-ES" baseline="0" dirty="0"/>
              <a:t> </a:t>
            </a:r>
            <a:r>
              <a:rPr lang="es-ES" dirty="0"/>
              <a:t>equivale al DNI de</a:t>
            </a:r>
            <a:r>
              <a:rPr lang="es-ES" baseline="0" dirty="0"/>
              <a:t> la clave pública de un par de claves asimétricas. Contiene campos similares al de un DNI como </a:t>
            </a:r>
            <a:r>
              <a:rPr lang="es-ES" baseline="0"/>
              <a:t>quién es el </a:t>
            </a:r>
            <a:r>
              <a:rPr lang="es-ES" baseline="0" dirty="0"/>
              <a:t>dueño del certificado, el número del certificado, o los datos del certificado. Y ¿por qué nos fiamos de un DNI? Porque lo emite una entidad de confianza como es el gobierno de España y porque tiene una serie de mecanismos que impiden o dificultan que sean falsificados. ¿Y por qué nos fiamos de un certificado digital? Porque lo emite una entidad en la que confían los dispositivos. Y porque también contienen mecanismos para evitar que puedan ser falsificados. Normalmente, esta tarea la llevan a cabo empresas que se dedican a ello (como Veri </a:t>
            </a:r>
            <a:r>
              <a:rPr lang="es-ES" baseline="0" dirty="0" err="1"/>
              <a:t>Sign</a:t>
            </a:r>
            <a:r>
              <a:rPr lang="es-ES" baseline="0" dirty="0"/>
              <a:t> y </a:t>
            </a:r>
            <a:r>
              <a:rPr lang="es-ES" baseline="0" dirty="0" err="1"/>
              <a:t>DigiCert</a:t>
            </a:r>
            <a:r>
              <a:rPr lang="es-E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Pero ¿cómo se genera un certificado digital? </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Es</a:t>
            </a:r>
            <a:r>
              <a:rPr lang="es-ES" baseline="0" dirty="0"/>
              <a:t> en este punto es donde entra el concepto de PKI. «PKI» significa «Infraestructura de Clave Pública» y su objetivo principal consiste en permitir la comunicación entre dos partes que no se conocen, de tal forma que ambas puedan asegurar que la otra es quien dice ser. Para ello, hace uso de varios elementos básicos, comunes a todas las PKI, y de la criptografía de clave asimétrica. Una PKI, de forma simplificada, permite emitir certificados con las características que nosotros deseemos.</a:t>
            </a:r>
            <a:endParaRPr lang="es-ES" dirty="0"/>
          </a:p>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La mejor forma de entender lo que es una PKI es con un ejemplo. Y el ejemplo más visual es el de una </a:t>
            </a:r>
            <a:r>
              <a:rPr lang="es-ES" baseline="0" dirty="0"/>
              <a:t>compra online. ¿Cómo sabemos que la página en la que vamos a comprar es legítima?</a:t>
            </a:r>
          </a:p>
          <a:p>
            <a:endParaRPr lang="es-ES" baseline="0" dirty="0"/>
          </a:p>
          <a:p>
            <a:r>
              <a:rPr lang="es-ES" baseline="0" dirty="0"/>
              <a:t>Y aquí es donde entra en juego la PKI. La página web acude a la Autoridad de Registro de la PKI, identificándose ante ella, y si la identificación resulta exitosa, y el dueño de esa página web demuestra poseer el control de su dominio, envía la información de la página web a la Autoridad de Certificación. La CA es la encargada de emitir un certificado válido para la página web. Será ese certificado el que usará para identificarse ante sus posibles compradores. Luego, la CA envía la información del nuevo certificado a la Autoridad de Validación, cuya misión es informar sobre el estado actual de un certificado. </a:t>
            </a:r>
          </a:p>
          <a:p>
            <a:endParaRPr lang="es-ES" baseline="0" dirty="0"/>
          </a:p>
          <a:p>
            <a:r>
              <a:rPr lang="es-ES" baseline="0" dirty="0"/>
              <a:t>Después de todo esto, antes de iniciar el proceso de compra, la página web envía al usuario su certificado. El usuario lo comprueba preguntando a la VA, y si sigue vigente, la VA responde que el certificado sigue siendo válido. De esta forma, el usuario se asegura de que el proceso de compra es seguro.</a:t>
            </a:r>
          </a:p>
          <a:p>
            <a:endParaRPr lang="es-ES" baseline="0" dirty="0"/>
          </a:p>
          <a:p>
            <a:r>
              <a:rPr lang="es-ES" baseline="0" dirty="0"/>
              <a:t>En la práctica, la página web puede ser también un dispositivo IoT, un sensor o un usuario de correo electrónico.</a:t>
            </a:r>
          </a:p>
          <a:p>
            <a:endParaRPr lang="es-ES" baseline="0" dirty="0"/>
          </a:p>
          <a:p>
            <a:r>
              <a:rPr lang="es-ES" baseline="0" dirty="0"/>
              <a:t>Candadito verde en los navegadores (avalado por terceros). Este proceso de solicitar un certificado sólo se hace una vez. La comprobación del certificado se hace cada vez que se accede a la página.</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En general, se pueden distinguir</a:t>
            </a:r>
            <a:r>
              <a:rPr lang="es-ES" baseline="0" dirty="0"/>
              <a:t> dos elementos principales en cualquier PKI:</a:t>
            </a:r>
          </a:p>
          <a:p>
            <a:endParaRPr lang="es-ES" baseline="0" dirty="0"/>
          </a:p>
          <a:p>
            <a:r>
              <a:rPr lang="es-ES" baseline="0" dirty="0"/>
              <a:t>  - Los componentes software que proporcionan los servicios de la PKI y que realizan las operaciones de certificación, registro y validación.</a:t>
            </a:r>
          </a:p>
          <a:p>
            <a:r>
              <a:rPr lang="es-ES" baseline="0" dirty="0"/>
              <a:t>  - Y los documentos que acotan el comportamiento de cada uno de esos elementos, indicando qué tipos de certificados se emitirán, con qué características y bajo qué condiciones.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dela presentación">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stretch>
            <a:fillRect/>
          </a:stretch>
        </p:blipFill>
        <p:spPr>
          <a:xfrm>
            <a:off x="0" y="0"/>
            <a:ext cx="9144000" cy="3745196"/>
          </a:xfrm>
          <a:prstGeom prst="rect">
            <a:avLst/>
          </a:prstGeom>
        </p:spPr>
      </p:pic>
      <p:grpSp>
        <p:nvGrpSpPr>
          <p:cNvPr id="12" name="11 Grupo"/>
          <p:cNvGrpSpPr/>
          <p:nvPr userDrawn="1"/>
        </p:nvGrpSpPr>
        <p:grpSpPr>
          <a:xfrm>
            <a:off x="353608" y="4155926"/>
            <a:ext cx="1656184" cy="736857"/>
            <a:chOff x="2195736" y="4155926"/>
            <a:chExt cx="1656184" cy="736857"/>
          </a:xfrm>
        </p:grpSpPr>
        <p:pic>
          <p:nvPicPr>
            <p:cNvPr id="5" name="Imagen 6"/>
            <p:cNvPicPr>
              <a:picLocks noChangeAspect="1"/>
            </p:cNvPicPr>
            <p:nvPr userDrawn="1"/>
          </p:nvPicPr>
          <p:blipFill>
            <a:blip r:embed="rId3" cstate="print"/>
            <a:srcRect l="4876" t="27759" r="86248" b="66167"/>
            <a:stretch>
              <a:fillRect/>
            </a:stretch>
          </p:blipFill>
          <p:spPr>
            <a:xfrm>
              <a:off x="2225632" y="4155926"/>
              <a:ext cx="720080" cy="84040"/>
            </a:xfrm>
            <a:prstGeom prst="rect">
              <a:avLst/>
            </a:prstGeom>
          </p:spPr>
        </p:pic>
        <p:pic>
          <p:nvPicPr>
            <p:cNvPr id="8" name="7 Imagen" descr="Ikerlan_Claim_01T_CAS.png"/>
            <p:cNvPicPr>
              <a:picLocks noChangeAspect="1"/>
            </p:cNvPicPr>
            <p:nvPr userDrawn="1"/>
          </p:nvPicPr>
          <p:blipFill>
            <a:blip r:embed="rId4" cstate="print"/>
            <a:srcRect t="16349"/>
            <a:stretch>
              <a:fillRect/>
            </a:stretch>
          </p:blipFill>
          <p:spPr>
            <a:xfrm>
              <a:off x="2195736" y="4208366"/>
              <a:ext cx="1656184" cy="684417"/>
            </a:xfrm>
            <a:prstGeom prst="rect">
              <a:avLst/>
            </a:prstGeom>
          </p:spPr>
        </p:pic>
      </p:grpSp>
      <p:sp>
        <p:nvSpPr>
          <p:cNvPr id="9" name="1 Marcador de título"/>
          <p:cNvSpPr>
            <a:spLocks noGrp="1"/>
          </p:cNvSpPr>
          <p:nvPr>
            <p:ph type="title" hasCustomPrompt="1"/>
          </p:nvPr>
        </p:nvSpPr>
        <p:spPr bwMode="auto">
          <a:xfrm>
            <a:off x="1163560" y="1491630"/>
            <a:ext cx="7056784"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ctr">
              <a:lnSpc>
                <a:spcPct val="80000"/>
              </a:lnSpc>
              <a:defRPr sz="5400" b="1" i="0" cap="all" baseline="0">
                <a:solidFill>
                  <a:schemeClr val="bg1"/>
                </a:solidFill>
                <a:latin typeface="TSTAR PRO Headline" pitchFamily="50" charset="0"/>
                <a:cs typeface="TSTAR PRO Headline" pitchFamily="50" charset="0"/>
              </a:defRPr>
            </a:lvl1pPr>
          </a:lstStyle>
          <a:p>
            <a:r>
              <a:rPr lang="en-US" dirty="0" err="1"/>
              <a:t>Título</a:t>
            </a:r>
            <a:r>
              <a:rPr lang="en-US" dirty="0"/>
              <a:t> </a:t>
            </a:r>
            <a:r>
              <a:rPr lang="en-US" dirty="0" err="1"/>
              <a:t>presentación</a:t>
            </a:r>
            <a:endParaRPr lang="en-US" dirty="0"/>
          </a:p>
        </p:txBody>
      </p:sp>
      <p:sp>
        <p:nvSpPr>
          <p:cNvPr id="10" name="Marcador de texto 6"/>
          <p:cNvSpPr>
            <a:spLocks noGrp="1"/>
          </p:cNvSpPr>
          <p:nvPr>
            <p:ph type="body" sz="quarter" idx="11" hasCustomPrompt="1"/>
          </p:nvPr>
        </p:nvSpPr>
        <p:spPr>
          <a:xfrm>
            <a:off x="1979712" y="2787774"/>
            <a:ext cx="5112568" cy="504056"/>
          </a:xfrm>
          <a:prstGeom prst="rect">
            <a:avLst/>
          </a:prstGeom>
        </p:spPr>
        <p:txBody>
          <a:bodyPr vert="horz"/>
          <a:lstStyle>
            <a:lvl1pPr marL="0" indent="0" algn="ctr">
              <a:buNone/>
              <a:defRPr sz="1600" b="1" i="0" cap="none">
                <a:solidFill>
                  <a:schemeClr val="bg1"/>
                </a:solidFill>
                <a:latin typeface="TSTAR PRO Medium" pitchFamily="50" charset="0"/>
                <a:cs typeface="TSTAR PRO Medium" pitchFamily="50" charset="0"/>
              </a:defRPr>
            </a:lvl1pPr>
          </a:lstStyle>
          <a:p>
            <a:pPr lvl="0"/>
            <a:r>
              <a:rPr lang="es-ES_tradnl" dirty="0"/>
              <a:t>Autor / fecha</a:t>
            </a:r>
          </a:p>
        </p:txBody>
      </p:sp>
      <p:pic>
        <p:nvPicPr>
          <p:cNvPr id="11" name="10 Imagen" descr="Logo IK4-Ikerlan 10-600.jpg"/>
          <p:cNvPicPr>
            <a:picLocks noChangeAspect="1"/>
          </p:cNvPicPr>
          <p:nvPr userDrawn="1"/>
        </p:nvPicPr>
        <p:blipFill>
          <a:blip r:embed="rId5" cstate="print"/>
          <a:stretch>
            <a:fillRect/>
          </a:stretch>
        </p:blipFill>
        <p:spPr>
          <a:xfrm>
            <a:off x="7092280" y="4371950"/>
            <a:ext cx="1691984" cy="375360"/>
          </a:xfrm>
          <a:prstGeom prst="rect">
            <a:avLst/>
          </a:prstGeom>
        </p:spPr>
      </p:pic>
      <p:pic>
        <p:nvPicPr>
          <p:cNvPr id="15" name="Picture 3" descr="C:\Users\alongueira\Desktop\Imagen1.jpg"/>
          <p:cNvPicPr>
            <a:picLocks noChangeAspect="1" noChangeArrowheads="1"/>
          </p:cNvPicPr>
          <p:nvPr userDrawn="1"/>
        </p:nvPicPr>
        <p:blipFill>
          <a:blip r:embed="rId6" cstate="print"/>
          <a:srcRect l="5455" r="15446" b="20849"/>
          <a:stretch>
            <a:fillRect/>
          </a:stretch>
        </p:blipFill>
        <p:spPr bwMode="auto">
          <a:xfrm>
            <a:off x="2987824" y="4227934"/>
            <a:ext cx="1368152" cy="613310"/>
          </a:xfrm>
          <a:prstGeom prst="rect">
            <a:avLst/>
          </a:prstGeom>
          <a:noFill/>
        </p:spPr>
      </p:pic>
      <p:grpSp>
        <p:nvGrpSpPr>
          <p:cNvPr id="16" name="15 Grupo"/>
          <p:cNvGrpSpPr/>
          <p:nvPr userDrawn="1"/>
        </p:nvGrpSpPr>
        <p:grpSpPr>
          <a:xfrm>
            <a:off x="4427984" y="4011910"/>
            <a:ext cx="1138555" cy="435935"/>
            <a:chOff x="457200" y="182322"/>
            <a:chExt cx="1138555" cy="217943"/>
          </a:xfrm>
        </p:grpSpPr>
        <p:sp>
          <p:nvSpPr>
            <p:cNvPr id="17" name="object 2"/>
            <p:cNvSpPr txBox="1"/>
            <p:nvPr/>
          </p:nvSpPr>
          <p:spPr>
            <a:xfrm>
              <a:off x="457200" y="201515"/>
              <a:ext cx="1138555" cy="198750"/>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8" name="object 7"/>
            <p:cNvSpPr/>
            <p:nvPr/>
          </p:nvSpPr>
          <p:spPr>
            <a:xfrm>
              <a:off x="476592" y="182322"/>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51569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 blanco para diagramas, imágenes, etc.">
    <p:spTree>
      <p:nvGrpSpPr>
        <p:cNvPr id="1" name=""/>
        <p:cNvGrpSpPr/>
        <p:nvPr/>
      </p:nvGrpSpPr>
      <p:grpSpPr>
        <a:xfrm>
          <a:off x="0" y="0"/>
          <a:ext cx="0" cy="0"/>
          <a:chOff x="0" y="0"/>
          <a:chExt cx="0" cy="0"/>
        </a:xfrm>
      </p:grpSpPr>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201</a:t>
            </a:r>
            <a:r>
              <a:rPr lang="es-ES" sz="800" b="0" spc="30" dirty="0">
                <a:latin typeface="+mj-lt"/>
                <a:cs typeface="TSTAR PRO"/>
              </a:rPr>
              <a:t>9</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5" name="4 Rectángulo"/>
          <p:cNvSpPr/>
          <p:nvPr userDrawn="1"/>
        </p:nvSpPr>
        <p:spPr>
          <a:xfrm>
            <a:off x="395536" y="0"/>
            <a:ext cx="1440160" cy="843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guntas ">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0" y="0"/>
            <a:ext cx="9144000" cy="5139589"/>
          </a:xfrm>
          <a:prstGeom prst="rect">
            <a:avLst/>
          </a:prstGeom>
        </p:spPr>
      </p:pic>
      <p:pic>
        <p:nvPicPr>
          <p:cNvPr id="4" name="3 Imagen" descr="help-button.png"/>
          <p:cNvPicPr>
            <a:picLocks noChangeAspect="1"/>
          </p:cNvPicPr>
          <p:nvPr userDrawn="1"/>
        </p:nvPicPr>
        <p:blipFill>
          <a:blip r:embed="rId3" cstate="print"/>
          <a:stretch>
            <a:fillRect/>
          </a:stretch>
        </p:blipFill>
        <p:spPr>
          <a:xfrm>
            <a:off x="2915816" y="627534"/>
            <a:ext cx="3291830" cy="3291830"/>
          </a:xfrm>
          <a:prstGeom prst="rect">
            <a:avLst/>
          </a:prstGeom>
        </p:spPr>
      </p:pic>
      <p:sp>
        <p:nvSpPr>
          <p:cNvPr id="7" name="6 CuadroTexto"/>
          <p:cNvSpPr txBox="1"/>
          <p:nvPr userDrawn="1"/>
        </p:nvSpPr>
        <p:spPr>
          <a:xfrm>
            <a:off x="2862146" y="3795886"/>
            <a:ext cx="3361048" cy="830997"/>
          </a:xfrm>
          <a:prstGeom prst="rect">
            <a:avLst/>
          </a:prstGeom>
          <a:noFill/>
        </p:spPr>
        <p:txBody>
          <a:bodyPr wrap="square" rtlCol="0">
            <a:spAutoFit/>
          </a:bodyPr>
          <a:lstStyle/>
          <a:p>
            <a:pPr algn="ctr"/>
            <a:r>
              <a:rPr lang="es-ES" sz="4800" b="1" noProof="0" dirty="0">
                <a:solidFill>
                  <a:srgbClr val="2CF026"/>
                </a:solidFill>
                <a:latin typeface="TSTAR PRO Headline" pitchFamily="50" charset="0"/>
              </a:rPr>
              <a:t>PREGUNTAS</a:t>
            </a:r>
          </a:p>
        </p:txBody>
      </p:sp>
    </p:spTree>
    <p:extLst>
      <p:ext uri="{BB962C8B-B14F-4D97-AF65-F5344CB8AC3E}">
        <p14:creationId xmlns:p14="http://schemas.microsoft.com/office/powerpoint/2010/main" val="89714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de presentación">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print"/>
          <a:stretch>
            <a:fillRect/>
          </a:stretch>
        </p:blipFill>
        <p:spPr>
          <a:xfrm>
            <a:off x="0" y="0"/>
            <a:ext cx="9144000" cy="3745196"/>
          </a:xfrm>
          <a:prstGeom prst="rect">
            <a:avLst/>
          </a:prstGeom>
        </p:spPr>
      </p:pic>
      <p:sp>
        <p:nvSpPr>
          <p:cNvPr id="5" name="1 Marcador de título"/>
          <p:cNvSpPr>
            <a:spLocks noGrp="1"/>
          </p:cNvSpPr>
          <p:nvPr>
            <p:ph type="title" hasCustomPrompt="1"/>
          </p:nvPr>
        </p:nvSpPr>
        <p:spPr bwMode="auto">
          <a:xfrm>
            <a:off x="971600" y="1713578"/>
            <a:ext cx="7056784" cy="72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Autofit/>
          </a:bodyPr>
          <a:lstStyle>
            <a:lvl1pPr algn="ctr">
              <a:lnSpc>
                <a:spcPct val="80000"/>
              </a:lnSpc>
              <a:defRPr sz="6000" b="1" i="0" cap="all" baseline="0">
                <a:solidFill>
                  <a:schemeClr val="bg1"/>
                </a:solidFill>
                <a:latin typeface="TSTAR PRO Headline" pitchFamily="50" charset="0"/>
                <a:cs typeface="TSTAR PRO Headline" pitchFamily="50" charset="0"/>
              </a:defRPr>
            </a:lvl1pPr>
          </a:lstStyle>
          <a:p>
            <a:r>
              <a:rPr lang="es-ES_tradnl" dirty="0" err="1"/>
              <a:t>Eskerrik</a:t>
            </a:r>
            <a:r>
              <a:rPr lang="es-ES_tradnl" dirty="0"/>
              <a:t> </a:t>
            </a:r>
            <a:r>
              <a:rPr lang="es-ES_tradnl" dirty="0" err="1"/>
              <a:t>Asko</a:t>
            </a:r>
            <a:endParaRPr lang="en-US" dirty="0"/>
          </a:p>
        </p:txBody>
      </p:sp>
      <p:sp>
        <p:nvSpPr>
          <p:cNvPr id="6" name="Rectángulo 5"/>
          <p:cNvSpPr/>
          <p:nvPr userDrawn="1"/>
        </p:nvSpPr>
        <p:spPr>
          <a:xfrm>
            <a:off x="2202262" y="3063416"/>
            <a:ext cx="4572000" cy="553998"/>
          </a:xfrm>
          <a:prstGeom prst="rect">
            <a:avLst/>
          </a:prstGeom>
        </p:spPr>
        <p:txBody>
          <a:bodyPr>
            <a:spAutoFit/>
          </a:bodyPr>
          <a:lstStyle/>
          <a:p>
            <a:pPr lvl="0" algn="ctr"/>
            <a:r>
              <a:rPr lang="es-ES" sz="1000" noProof="0" dirty="0">
                <a:solidFill>
                  <a:schemeClr val="bg1"/>
                </a:solidFill>
                <a:latin typeface="TSTAR PRO Medium" pitchFamily="50" charset="0"/>
              </a:rPr>
              <a:t>IKERLAN</a:t>
            </a:r>
            <a:endParaRPr lang="es-ES" sz="1000" baseline="0" noProof="0" dirty="0">
              <a:solidFill>
                <a:schemeClr val="bg1"/>
              </a:solidFill>
              <a:latin typeface="TSTAR PRO Medium" pitchFamily="50" charset="0"/>
            </a:endParaRPr>
          </a:p>
          <a:p>
            <a:pPr lvl="0" algn="ctr"/>
            <a:r>
              <a:rPr lang="es-ES" sz="1000" noProof="0" dirty="0">
                <a:solidFill>
                  <a:schemeClr val="bg1"/>
                </a:solidFill>
                <a:latin typeface="TSTAR PRO Medium" pitchFamily="50" charset="0"/>
              </a:rPr>
              <a:t>Pº.  José</a:t>
            </a:r>
            <a:r>
              <a:rPr lang="es-ES" sz="1000" baseline="0" noProof="0" dirty="0">
                <a:solidFill>
                  <a:schemeClr val="bg1"/>
                </a:solidFill>
                <a:latin typeface="TSTAR PRO Medium" pitchFamily="50" charset="0"/>
              </a:rPr>
              <a:t> María</a:t>
            </a:r>
            <a:r>
              <a:rPr lang="es-ES" sz="1000" noProof="0" dirty="0">
                <a:solidFill>
                  <a:schemeClr val="bg1"/>
                </a:solidFill>
                <a:latin typeface="TSTAR PRO Medium" pitchFamily="50" charset="0"/>
              </a:rPr>
              <a:t> Arizmendiarrieta, 2 - 20500 Arrasate-Mondragón</a:t>
            </a:r>
          </a:p>
          <a:p>
            <a:pPr lvl="0" algn="ctr"/>
            <a:r>
              <a:rPr lang="es-ES" sz="1000" noProof="0" dirty="0">
                <a:solidFill>
                  <a:schemeClr val="bg1"/>
                </a:solidFill>
                <a:latin typeface="TSTAR PRO Medium" pitchFamily="50" charset="0"/>
              </a:rPr>
              <a:t>T. +34  943712400</a:t>
            </a:r>
            <a:r>
              <a:rPr lang="es-ES" sz="1000" baseline="0" noProof="0" dirty="0">
                <a:solidFill>
                  <a:schemeClr val="bg1"/>
                </a:solidFill>
                <a:latin typeface="TSTAR PRO Medium" pitchFamily="50" charset="0"/>
              </a:rPr>
              <a:t>  </a:t>
            </a:r>
            <a:r>
              <a:rPr lang="es-ES" sz="1000" noProof="0" dirty="0">
                <a:solidFill>
                  <a:schemeClr val="bg1"/>
                </a:solidFill>
                <a:latin typeface="TSTAR PRO Medium" pitchFamily="50" charset="0"/>
              </a:rPr>
              <a:t>F. +34  943796944</a:t>
            </a:r>
          </a:p>
        </p:txBody>
      </p:sp>
      <p:pic>
        <p:nvPicPr>
          <p:cNvPr id="8" name="7 Imagen" descr="Logo IK4-Ikerlan 10-400.jpg"/>
          <p:cNvPicPr>
            <a:picLocks noChangeAspect="1"/>
          </p:cNvPicPr>
          <p:nvPr userDrawn="1"/>
        </p:nvPicPr>
        <p:blipFill>
          <a:blip r:embed="rId3" cstate="print"/>
          <a:stretch>
            <a:fillRect/>
          </a:stretch>
        </p:blipFill>
        <p:spPr>
          <a:xfrm>
            <a:off x="7452320" y="4275626"/>
            <a:ext cx="1584176" cy="352039"/>
          </a:xfrm>
          <a:prstGeom prst="rect">
            <a:avLst/>
          </a:prstGeom>
        </p:spPr>
      </p:pic>
      <p:grpSp>
        <p:nvGrpSpPr>
          <p:cNvPr id="9" name="8 Grupo"/>
          <p:cNvGrpSpPr/>
          <p:nvPr userDrawn="1"/>
        </p:nvGrpSpPr>
        <p:grpSpPr>
          <a:xfrm>
            <a:off x="353608" y="4155926"/>
            <a:ext cx="1656184" cy="736857"/>
            <a:chOff x="2195736" y="4155926"/>
            <a:chExt cx="1656184" cy="736857"/>
          </a:xfrm>
        </p:grpSpPr>
        <p:pic>
          <p:nvPicPr>
            <p:cNvPr id="10" name="Imagen 6"/>
            <p:cNvPicPr>
              <a:picLocks noChangeAspect="1"/>
            </p:cNvPicPr>
            <p:nvPr userDrawn="1"/>
          </p:nvPicPr>
          <p:blipFill>
            <a:blip r:embed="rId4" cstate="print"/>
            <a:srcRect l="4876" t="27759" r="86248" b="66167"/>
            <a:stretch>
              <a:fillRect/>
            </a:stretch>
          </p:blipFill>
          <p:spPr>
            <a:xfrm>
              <a:off x="2225632" y="4155926"/>
              <a:ext cx="720080" cy="84040"/>
            </a:xfrm>
            <a:prstGeom prst="rect">
              <a:avLst/>
            </a:prstGeom>
          </p:spPr>
        </p:pic>
        <p:pic>
          <p:nvPicPr>
            <p:cNvPr id="11" name="10 Imagen" descr="Ikerlan_Claim_01T_CAS.png"/>
            <p:cNvPicPr>
              <a:picLocks noChangeAspect="1"/>
            </p:cNvPicPr>
            <p:nvPr userDrawn="1"/>
          </p:nvPicPr>
          <p:blipFill>
            <a:blip r:embed="rId5" cstate="print"/>
            <a:srcRect t="16349"/>
            <a:stretch>
              <a:fillRect/>
            </a:stretch>
          </p:blipFill>
          <p:spPr>
            <a:xfrm>
              <a:off x="2195736" y="4208366"/>
              <a:ext cx="1656184" cy="684417"/>
            </a:xfrm>
            <a:prstGeom prst="rect">
              <a:avLst/>
            </a:prstGeom>
          </p:spPr>
        </p:pic>
      </p:grpSp>
    </p:spTree>
    <p:extLst>
      <p:ext uri="{BB962C8B-B14F-4D97-AF65-F5344CB8AC3E}">
        <p14:creationId xmlns:p14="http://schemas.microsoft.com/office/powerpoint/2010/main" val="201044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de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print"/>
          <a:stretch>
            <a:fillRect/>
          </a:stretch>
        </p:blipFill>
        <p:spPr>
          <a:xfrm>
            <a:off x="0" y="0"/>
            <a:ext cx="9144000" cy="4227934"/>
          </a:xfrm>
          <a:prstGeom prst="rect">
            <a:avLst/>
          </a:prstGeom>
        </p:spPr>
      </p:pic>
      <p:pic>
        <p:nvPicPr>
          <p:cNvPr id="8" name="7 Imagen" descr="Logo IK4-Ikerlan 10-400.jpg"/>
          <p:cNvPicPr>
            <a:picLocks noChangeAspect="1"/>
          </p:cNvPicPr>
          <p:nvPr userDrawn="1"/>
        </p:nvPicPr>
        <p:blipFill>
          <a:blip r:embed="rId3" cstate="print"/>
          <a:stretch>
            <a:fillRect/>
          </a:stretch>
        </p:blipFill>
        <p:spPr>
          <a:xfrm>
            <a:off x="7452320" y="4595975"/>
            <a:ext cx="1584176" cy="352039"/>
          </a:xfrm>
          <a:prstGeom prst="rect">
            <a:avLst/>
          </a:prstGeom>
        </p:spPr>
      </p:pic>
      <p:pic>
        <p:nvPicPr>
          <p:cNvPr id="7" name="6 Imagen" descr="SEDE CENTRAL reducida cambiada.png"/>
          <p:cNvPicPr>
            <a:picLocks noChangeAspect="1"/>
          </p:cNvPicPr>
          <p:nvPr userDrawn="1"/>
        </p:nvPicPr>
        <p:blipFill>
          <a:blip r:embed="rId4" cstate="print"/>
          <a:stretch>
            <a:fillRect/>
          </a:stretch>
        </p:blipFill>
        <p:spPr>
          <a:xfrm>
            <a:off x="6300192" y="339502"/>
            <a:ext cx="2010208" cy="1419317"/>
          </a:xfrm>
          <a:prstGeom prst="rect">
            <a:avLst/>
          </a:prstGeom>
        </p:spPr>
      </p:pic>
      <p:pic>
        <p:nvPicPr>
          <p:cNvPr id="9" name="8 Imagen" descr="SEDE GARAIA reducida cambiada.jpg"/>
          <p:cNvPicPr>
            <a:picLocks noChangeAspect="1"/>
          </p:cNvPicPr>
          <p:nvPr userDrawn="1"/>
        </p:nvPicPr>
        <p:blipFill>
          <a:blip r:embed="rId5" cstate="print"/>
          <a:stretch>
            <a:fillRect/>
          </a:stretch>
        </p:blipFill>
        <p:spPr>
          <a:xfrm>
            <a:off x="2742392" y="1785687"/>
            <a:ext cx="1237149" cy="1008000"/>
          </a:xfrm>
          <a:prstGeom prst="rect">
            <a:avLst/>
          </a:prstGeom>
        </p:spPr>
      </p:pic>
      <p:pic>
        <p:nvPicPr>
          <p:cNvPr id="10" name="9 Imagen" descr="SEDE MIÑANO reducida cambiada.png"/>
          <p:cNvPicPr>
            <a:picLocks noChangeAspect="1"/>
          </p:cNvPicPr>
          <p:nvPr userDrawn="1"/>
        </p:nvPicPr>
        <p:blipFill>
          <a:blip r:embed="rId6" cstate="print"/>
          <a:stretch>
            <a:fillRect/>
          </a:stretch>
        </p:blipFill>
        <p:spPr>
          <a:xfrm>
            <a:off x="1067488" y="2363088"/>
            <a:ext cx="1306667" cy="1008000"/>
          </a:xfrm>
          <a:prstGeom prst="rect">
            <a:avLst/>
          </a:prstGeom>
        </p:spPr>
      </p:pic>
      <p:pic>
        <p:nvPicPr>
          <p:cNvPr id="11" name="10 Imagen" descr="Galarreta.jpg"/>
          <p:cNvPicPr>
            <a:picLocks noChangeAspect="1"/>
          </p:cNvPicPr>
          <p:nvPr userDrawn="1"/>
        </p:nvPicPr>
        <p:blipFill>
          <a:blip r:embed="rId7" cstate="print"/>
          <a:stretch>
            <a:fillRect/>
          </a:stretch>
        </p:blipFill>
        <p:spPr>
          <a:xfrm>
            <a:off x="4347778" y="1203598"/>
            <a:ext cx="1584176" cy="1006672"/>
          </a:xfrm>
          <a:prstGeom prst="rect">
            <a:avLst/>
          </a:prstGeom>
        </p:spPr>
      </p:pic>
      <p:sp>
        <p:nvSpPr>
          <p:cNvPr id="12" name="Rectangle 57"/>
          <p:cNvSpPr/>
          <p:nvPr userDrawn="1"/>
        </p:nvSpPr>
        <p:spPr>
          <a:xfrm>
            <a:off x="6221984" y="1779662"/>
            <a:ext cx="2310456" cy="1092607"/>
          </a:xfrm>
          <a:prstGeom prst="rect">
            <a:avLst/>
          </a:prstGeom>
        </p:spPr>
        <p:txBody>
          <a:bodyPr wrap="square">
            <a:spAutoFit/>
          </a:bodyPr>
          <a:lstStyle/>
          <a:p>
            <a:pPr algn="l">
              <a:spcAft>
                <a:spcPts val="600"/>
              </a:spcAft>
            </a:pPr>
            <a:r>
              <a:rPr lang="es-ES" sz="1200" b="1" dirty="0">
                <a:solidFill>
                  <a:schemeClr val="bg1"/>
                </a:solidFill>
                <a:latin typeface="TSTAR PRO Medium" pitchFamily="50" charset="0"/>
                <a:ea typeface="GravurCondensed-Regular Roman" charset="0"/>
                <a:cs typeface="GravurCondensed-Regular Roman" charset="0"/>
              </a:rPr>
              <a:t>IKERLAN – Olandixo</a:t>
            </a:r>
            <a:endParaRPr lang="es-ES" sz="1200" b="1" dirty="0">
              <a:solidFill>
                <a:schemeClr val="bg1"/>
              </a:solidFill>
              <a:effectLst/>
              <a:latin typeface="TSTAR PRO Medium" pitchFamily="50" charset="0"/>
              <a:ea typeface="GravurCondensed-Regular Roman" charset="0"/>
              <a:cs typeface="GravurCondensed-Regular Roman" charset="0"/>
            </a:endParaRPr>
          </a:p>
          <a:p>
            <a:pPr marL="0" indent="0" algn="l"/>
            <a:r>
              <a:rPr lang="es-ES" sz="1200" dirty="0">
                <a:solidFill>
                  <a:schemeClr val="bg1"/>
                </a:solidFill>
                <a:latin typeface="TSTAR PRO Medium" pitchFamily="50" charset="0"/>
                <a:ea typeface="Arial" charset="0"/>
                <a:cs typeface="Arial" charset="0"/>
              </a:rPr>
              <a:t>P.º  J. M.ª Arizmendiarrieta, 2</a:t>
            </a:r>
          </a:p>
          <a:p>
            <a:pPr marL="0" indent="0" algn="l"/>
            <a:r>
              <a:rPr lang="es-ES" sz="1200" dirty="0">
                <a:solidFill>
                  <a:schemeClr val="bg1"/>
                </a:solidFill>
                <a:latin typeface="TSTAR PRO Medium" pitchFamily="50" charset="0"/>
                <a:ea typeface="Arial" charset="0"/>
                <a:cs typeface="Arial" charset="0"/>
              </a:rPr>
              <a:t>20500 Arrasate-Mondragón</a:t>
            </a:r>
          </a:p>
          <a:p>
            <a:pPr marL="0" indent="0" algn="l"/>
            <a:r>
              <a:rPr lang="es-ES" sz="1200" dirty="0">
                <a:solidFill>
                  <a:schemeClr val="bg1"/>
                </a:solidFill>
                <a:latin typeface="TSTAR PRO Medium" pitchFamily="50" charset="0"/>
                <a:ea typeface="Arial" charset="0"/>
                <a:cs typeface="Arial" charset="0"/>
              </a:rPr>
              <a:t>Tel.: 943 712400</a:t>
            </a:r>
          </a:p>
          <a:p>
            <a:pPr marL="0" indent="0" algn="l"/>
            <a:r>
              <a:rPr lang="es-ES" sz="1200" dirty="0">
                <a:solidFill>
                  <a:schemeClr val="bg1"/>
                </a:solidFill>
                <a:latin typeface="TSTAR PRO Medium" pitchFamily="50" charset="0"/>
                <a:ea typeface="Arial" charset="0"/>
                <a:cs typeface="Arial" charset="0"/>
              </a:rPr>
              <a:t>Fax: 943 796944</a:t>
            </a:r>
          </a:p>
        </p:txBody>
      </p:sp>
      <p:sp>
        <p:nvSpPr>
          <p:cNvPr id="15" name="Rectangle 57"/>
          <p:cNvSpPr/>
          <p:nvPr userDrawn="1"/>
        </p:nvSpPr>
        <p:spPr>
          <a:xfrm>
            <a:off x="4265736" y="2211710"/>
            <a:ext cx="1584176" cy="784830"/>
          </a:xfrm>
          <a:prstGeom prst="rect">
            <a:avLst/>
          </a:prstGeom>
        </p:spPr>
        <p:txBody>
          <a:bodyPr wrap="square">
            <a:spAutoFit/>
          </a:bodyPr>
          <a:lstStyle/>
          <a:p>
            <a:pPr algn="l">
              <a:spcAft>
                <a:spcPts val="600"/>
              </a:spcAft>
            </a:pPr>
            <a:r>
              <a:rPr lang="en-US" sz="1000" b="1" dirty="0">
                <a:solidFill>
                  <a:schemeClr val="bg1"/>
                </a:solidFill>
                <a:latin typeface="TSTAR PRO Medium" pitchFamily="50" charset="0"/>
                <a:ea typeface="GravurCondensed-Regular Roman" charset="0"/>
                <a:cs typeface="GravurCondensed-Regular Roman" charset="0"/>
              </a:rPr>
              <a:t>IKERLAN – Galarreta</a:t>
            </a:r>
            <a:endParaRPr lang="en-US" sz="1000" b="1" dirty="0">
              <a:solidFill>
                <a:schemeClr val="bg1"/>
              </a:solidFill>
              <a:effectLst/>
              <a:latin typeface="TSTAR PRO Medium" pitchFamily="50" charset="0"/>
              <a:ea typeface="GravurCondensed-Regular Roman" charset="0"/>
              <a:cs typeface="GravurCondensed-Regular Roman" charset="0"/>
            </a:endParaRPr>
          </a:p>
          <a:p>
            <a:pPr marL="0" indent="0" algn="l"/>
            <a:r>
              <a:rPr lang="es-ES" sz="1000" dirty="0">
                <a:solidFill>
                  <a:schemeClr val="bg1"/>
                </a:solidFill>
                <a:latin typeface="TSTAR PRO Medium" pitchFamily="50" charset="0"/>
                <a:ea typeface="Arial" charset="0"/>
                <a:cs typeface="Arial" charset="0"/>
              </a:rPr>
              <a:t>Pol. industrial Galarreta</a:t>
            </a:r>
          </a:p>
          <a:p>
            <a:pPr marL="0" indent="0" algn="l"/>
            <a:r>
              <a:rPr lang="es-ES" sz="1000" dirty="0">
                <a:solidFill>
                  <a:schemeClr val="bg1"/>
                </a:solidFill>
                <a:latin typeface="TSTAR PRO Medium" pitchFamily="50" charset="0"/>
                <a:ea typeface="Arial" charset="0"/>
                <a:cs typeface="Arial" charset="0"/>
              </a:rPr>
              <a:t>Parcela 10.5, Edificio A3</a:t>
            </a:r>
          </a:p>
          <a:p>
            <a:pPr marL="0" indent="0" algn="l"/>
            <a:r>
              <a:rPr lang="es-ES" sz="1000" dirty="0">
                <a:solidFill>
                  <a:schemeClr val="bg1"/>
                </a:solidFill>
                <a:latin typeface="TSTAR PRO Medium" pitchFamily="50" charset="0"/>
                <a:ea typeface="Arial" charset="0"/>
                <a:cs typeface="Arial" charset="0"/>
              </a:rPr>
              <a:t>20120 Hernani</a:t>
            </a:r>
            <a:endParaRPr lang="en-MY" sz="1000" dirty="0">
              <a:solidFill>
                <a:schemeClr val="bg1"/>
              </a:solidFill>
              <a:latin typeface="TSTAR PRO Medium" pitchFamily="50" charset="0"/>
              <a:ea typeface="Arial" charset="0"/>
              <a:cs typeface="Arial" charset="0"/>
            </a:endParaRPr>
          </a:p>
        </p:txBody>
      </p:sp>
      <p:sp>
        <p:nvSpPr>
          <p:cNvPr id="16" name="Rectangle 57"/>
          <p:cNvSpPr/>
          <p:nvPr userDrawn="1"/>
        </p:nvSpPr>
        <p:spPr>
          <a:xfrm>
            <a:off x="2675544" y="2795032"/>
            <a:ext cx="1686080" cy="784830"/>
          </a:xfrm>
          <a:prstGeom prst="rect">
            <a:avLst/>
          </a:prstGeom>
        </p:spPr>
        <p:txBody>
          <a:bodyPr wrap="square">
            <a:spAutoFit/>
          </a:bodyPr>
          <a:lstStyle/>
          <a:p>
            <a:pPr algn="l">
              <a:spcAft>
                <a:spcPts val="600"/>
              </a:spcAft>
            </a:pPr>
            <a:r>
              <a:rPr lang="en-US" sz="1000" b="1" dirty="0">
                <a:solidFill>
                  <a:schemeClr val="bg1"/>
                </a:solidFill>
                <a:latin typeface="TSTAR PRO Medium" pitchFamily="50" charset="0"/>
                <a:ea typeface="GravurCondensed-Regular Roman" charset="0"/>
                <a:cs typeface="GravurCondensed-Regular Roman" charset="0"/>
              </a:rPr>
              <a:t>IKERLAN – Garaia</a:t>
            </a:r>
            <a:endParaRPr lang="en-US" sz="1000" b="1" dirty="0">
              <a:solidFill>
                <a:schemeClr val="bg1"/>
              </a:solidFill>
              <a:effectLst/>
              <a:latin typeface="TSTAR PRO Medium" pitchFamily="50" charset="0"/>
              <a:ea typeface="GravurCondensed-Regular Roman" charset="0"/>
              <a:cs typeface="GravurCondensed-Regular Roman" charset="0"/>
            </a:endParaRPr>
          </a:p>
          <a:p>
            <a:pPr marL="1588" indent="0" algn="l"/>
            <a:r>
              <a:rPr lang="es-ES" sz="1000" dirty="0">
                <a:solidFill>
                  <a:schemeClr val="bg1"/>
                </a:solidFill>
                <a:latin typeface="TSTAR PRO Medium" pitchFamily="50" charset="0"/>
                <a:ea typeface="Arial" charset="0"/>
                <a:cs typeface="Arial" charset="0"/>
              </a:rPr>
              <a:t>Polo de Innovación Garaia</a:t>
            </a:r>
          </a:p>
          <a:p>
            <a:pPr marL="1588" indent="0" algn="l"/>
            <a:r>
              <a:rPr lang="es-ES" sz="1000" dirty="0">
                <a:solidFill>
                  <a:schemeClr val="bg1"/>
                </a:solidFill>
                <a:latin typeface="TSTAR PRO Medium" pitchFamily="50" charset="0"/>
                <a:ea typeface="Arial" charset="0"/>
                <a:cs typeface="Arial" charset="0"/>
              </a:rPr>
              <a:t>C/ Goiru, 9</a:t>
            </a:r>
          </a:p>
          <a:p>
            <a:pPr marL="1588" indent="0" algn="l"/>
            <a:r>
              <a:rPr lang="es-ES" sz="1000" dirty="0">
                <a:solidFill>
                  <a:schemeClr val="bg1"/>
                </a:solidFill>
                <a:latin typeface="TSTAR PRO Medium" pitchFamily="50" charset="0"/>
                <a:ea typeface="Arial" charset="0"/>
                <a:cs typeface="Arial" charset="0"/>
              </a:rPr>
              <a:t>20500 Arrasate-Mondragón</a:t>
            </a:r>
            <a:endParaRPr lang="en-MY" sz="1000" dirty="0">
              <a:solidFill>
                <a:schemeClr val="bg1"/>
              </a:solidFill>
              <a:latin typeface="TSTAR PRO Medium" pitchFamily="50" charset="0"/>
              <a:ea typeface="Arial" charset="0"/>
              <a:cs typeface="Arial" charset="0"/>
            </a:endParaRPr>
          </a:p>
        </p:txBody>
      </p:sp>
      <p:sp>
        <p:nvSpPr>
          <p:cNvPr id="17" name="Rectangle 57"/>
          <p:cNvSpPr/>
          <p:nvPr userDrawn="1"/>
        </p:nvSpPr>
        <p:spPr>
          <a:xfrm>
            <a:off x="971600" y="3357822"/>
            <a:ext cx="1800200" cy="784830"/>
          </a:xfrm>
          <a:prstGeom prst="rect">
            <a:avLst/>
          </a:prstGeom>
        </p:spPr>
        <p:txBody>
          <a:bodyPr wrap="square">
            <a:spAutoFit/>
          </a:bodyPr>
          <a:lstStyle/>
          <a:p>
            <a:pPr marL="0" indent="0" algn="l">
              <a:spcAft>
                <a:spcPts val="600"/>
              </a:spcAft>
            </a:pPr>
            <a:r>
              <a:rPr lang="en-US" sz="1000" b="1" dirty="0">
                <a:solidFill>
                  <a:schemeClr val="bg1"/>
                </a:solidFill>
                <a:latin typeface="TSTAR PRO Medium" pitchFamily="50" charset="0"/>
                <a:ea typeface="GravurCondensed-Regular Roman" charset="0"/>
                <a:cs typeface="GravurCondensed-Regular Roman" charset="0"/>
              </a:rPr>
              <a:t>IKERLAN – Miñano</a:t>
            </a:r>
            <a:endParaRPr lang="en-US" sz="1000" b="1" dirty="0">
              <a:solidFill>
                <a:schemeClr val="bg1"/>
              </a:solidFill>
              <a:effectLst/>
              <a:latin typeface="TSTAR PRO Medium" pitchFamily="50" charset="0"/>
              <a:ea typeface="GravurCondensed-Regular Roman" charset="0"/>
              <a:cs typeface="GravurCondensed-Regular Roman" charset="0"/>
            </a:endParaRPr>
          </a:p>
          <a:p>
            <a:pPr marL="0" indent="0" algn="l"/>
            <a:r>
              <a:rPr lang="es-ES" sz="1000" dirty="0">
                <a:solidFill>
                  <a:schemeClr val="bg1"/>
                </a:solidFill>
                <a:latin typeface="TSTAR PRO Medium" pitchFamily="50" charset="0"/>
                <a:ea typeface="Arial" charset="0"/>
                <a:cs typeface="Arial" charset="0"/>
              </a:rPr>
              <a:t>Parque tecnológico de Álava,</a:t>
            </a:r>
          </a:p>
          <a:p>
            <a:pPr marL="0" indent="0" algn="l"/>
            <a:r>
              <a:rPr lang="es-ES" sz="1000" dirty="0">
                <a:solidFill>
                  <a:schemeClr val="bg1"/>
                </a:solidFill>
                <a:latin typeface="TSTAR PRO Medium" pitchFamily="50" charset="0"/>
                <a:ea typeface="Arial" charset="0"/>
                <a:cs typeface="Arial" charset="0"/>
              </a:rPr>
              <a:t>C/ Juan de la Cierva, 1</a:t>
            </a:r>
          </a:p>
          <a:p>
            <a:pPr marL="0" indent="0" algn="l"/>
            <a:r>
              <a:rPr lang="es-ES" sz="1000" dirty="0">
                <a:solidFill>
                  <a:schemeClr val="bg1"/>
                </a:solidFill>
                <a:latin typeface="TSTAR PRO Medium" pitchFamily="50" charset="0"/>
                <a:ea typeface="Arial" charset="0"/>
                <a:cs typeface="Arial" charset="0"/>
              </a:rPr>
              <a:t>01510 Miñano</a:t>
            </a:r>
            <a:endParaRPr lang="en-MY" sz="1000" dirty="0">
              <a:solidFill>
                <a:schemeClr val="bg1"/>
              </a:solidFill>
              <a:latin typeface="TSTAR PRO Medium" pitchFamily="50" charset="0"/>
              <a:ea typeface="Arial" charset="0"/>
              <a:cs typeface="Arial" charset="0"/>
            </a:endParaRPr>
          </a:p>
        </p:txBody>
      </p:sp>
      <p:grpSp>
        <p:nvGrpSpPr>
          <p:cNvPr id="18" name="17 Grupo"/>
          <p:cNvGrpSpPr/>
          <p:nvPr userDrawn="1"/>
        </p:nvGrpSpPr>
        <p:grpSpPr>
          <a:xfrm>
            <a:off x="353608" y="4299942"/>
            <a:ext cx="1656184" cy="736857"/>
            <a:chOff x="2195736" y="4155926"/>
            <a:chExt cx="1656184" cy="736857"/>
          </a:xfrm>
        </p:grpSpPr>
        <p:pic>
          <p:nvPicPr>
            <p:cNvPr id="19" name="Imagen 6"/>
            <p:cNvPicPr>
              <a:picLocks noChangeAspect="1"/>
            </p:cNvPicPr>
            <p:nvPr userDrawn="1"/>
          </p:nvPicPr>
          <p:blipFill>
            <a:blip r:embed="rId8" cstate="print"/>
            <a:srcRect l="4876" t="27759" r="86248" b="66167"/>
            <a:stretch>
              <a:fillRect/>
            </a:stretch>
          </p:blipFill>
          <p:spPr>
            <a:xfrm>
              <a:off x="2225632" y="4155926"/>
              <a:ext cx="720080" cy="84040"/>
            </a:xfrm>
            <a:prstGeom prst="rect">
              <a:avLst/>
            </a:prstGeom>
          </p:spPr>
        </p:pic>
        <p:pic>
          <p:nvPicPr>
            <p:cNvPr id="20" name="19 Imagen" descr="Ikerlan_Claim_01T_CAS.png"/>
            <p:cNvPicPr>
              <a:picLocks noChangeAspect="1"/>
            </p:cNvPicPr>
            <p:nvPr userDrawn="1"/>
          </p:nvPicPr>
          <p:blipFill>
            <a:blip r:embed="rId9" cstate="print"/>
            <a:srcRect t="16349"/>
            <a:stretch>
              <a:fillRect/>
            </a:stretch>
          </p:blipFill>
          <p:spPr>
            <a:xfrm>
              <a:off x="2195736" y="4208366"/>
              <a:ext cx="1656184" cy="684417"/>
            </a:xfrm>
            <a:prstGeom prst="rect">
              <a:avLst/>
            </a:prstGeom>
          </p:spPr>
        </p:pic>
      </p:grpSp>
    </p:spTree>
    <p:extLst>
      <p:ext uri="{BB962C8B-B14F-4D97-AF65-F5344CB8AC3E}">
        <p14:creationId xmlns:p14="http://schemas.microsoft.com/office/powerpoint/2010/main" val="201044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573902B0-774B-DB47-85FF-5E7A4BB2BF29}" type="slidenum">
              <a:rPr lang="en-US" smtClean="0"/>
              <a:pPr>
                <a:defRPr/>
              </a:pPr>
              <a:t>‹Nº›</a:t>
            </a:fld>
            <a:endParaRPr lang="en-US" dirty="0"/>
          </a:p>
        </p:txBody>
      </p:sp>
      <p:sp>
        <p:nvSpPr>
          <p:cNvPr id="4" name="Google Shape;100;p14"/>
          <p:cNvSpPr txBox="1">
            <a:spLocks noGrp="1"/>
          </p:cNvSpPr>
          <p:nvPr userDrawn="1">
            <p:ph type="subTitle" idx="4294967295"/>
          </p:nvPr>
        </p:nvSpPr>
        <p:spPr>
          <a:xfrm>
            <a:off x="2371500" y="2093774"/>
            <a:ext cx="5021400" cy="155809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I am </a:t>
            </a:r>
            <a:r>
              <a:rPr lang="en" sz="3600" b="1" i="1" dirty="0">
                <a:highlight>
                  <a:srgbClr val="FFCD00"/>
                </a:highlight>
                <a:latin typeface="Lora"/>
                <a:ea typeface="Lora"/>
                <a:cs typeface="Lora"/>
                <a:sym typeface="Lora"/>
              </a:rPr>
              <a:t>Jayden Smith</a:t>
            </a:r>
            <a:endParaRPr sz="3600" b="1" i="1" dirty="0">
              <a:highlight>
                <a:srgbClr val="FFCD00"/>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r>
              <a:rPr lang="en" sz="1800" dirty="0">
                <a:solidFill>
                  <a:schemeClr val="dk1"/>
                </a:solidFill>
              </a:rPr>
              <a:t>I am here because I love to give presentations. </a:t>
            </a:r>
            <a:endParaRPr sz="1800" dirty="0">
              <a:solidFill>
                <a:schemeClr val="dk1"/>
              </a:solidFill>
            </a:endParaRPr>
          </a:p>
          <a:p>
            <a:pPr marL="0" lvl="0" indent="0" algn="l" rtl="0">
              <a:spcBef>
                <a:spcPts val="600"/>
              </a:spcBef>
              <a:spcAft>
                <a:spcPts val="0"/>
              </a:spcAft>
              <a:buClr>
                <a:schemeClr val="dk1"/>
              </a:buClr>
              <a:buSzPts val="1100"/>
              <a:buFont typeface="Arial"/>
              <a:buNone/>
            </a:pPr>
            <a:r>
              <a:rPr lang="en" sz="1800" dirty="0">
                <a:solidFill>
                  <a:schemeClr val="dk1"/>
                </a:solidFill>
              </a:rPr>
              <a:t>You can find me at </a:t>
            </a:r>
            <a:r>
              <a:rPr lang="en" sz="1800" dirty="0">
                <a:solidFill>
                  <a:schemeClr val="dk1"/>
                </a:solidFill>
                <a:highlight>
                  <a:srgbClr val="FFCD00"/>
                </a:highlight>
              </a:rPr>
              <a:t>@username</a:t>
            </a:r>
            <a:endParaRPr sz="1800" dirty="0">
              <a:solidFill>
                <a:schemeClr val="dk1"/>
              </a:solidFill>
              <a:highlight>
                <a:srgbClr val="FFCD00"/>
              </a:highlight>
            </a:endParaRPr>
          </a:p>
          <a:p>
            <a:pPr marL="0" lvl="0" indent="0" algn="l" rtl="0">
              <a:spcBef>
                <a:spcPts val="600"/>
              </a:spcBef>
              <a:spcAft>
                <a:spcPts val="0"/>
              </a:spcAft>
              <a:buNone/>
            </a:pPr>
            <a:endParaRPr b="1" dirty="0"/>
          </a:p>
        </p:txBody>
      </p:sp>
      <p:pic>
        <p:nvPicPr>
          <p:cNvPr id="5" name="Google Shape;102;p14"/>
          <p:cNvPicPr preferRelativeResize="0"/>
          <p:nvPr userDrawn="1"/>
        </p:nvPicPr>
        <p:blipFill>
          <a:blip r:embed="rId2" cstate="print">
            <a:alphaModFix/>
          </a:blip>
          <a:stretch>
            <a:fillRect/>
          </a:stretch>
        </p:blipFill>
        <p:spPr>
          <a:xfrm>
            <a:off x="834600" y="861898"/>
            <a:ext cx="1133700" cy="1133700"/>
          </a:xfrm>
          <a:prstGeom prst="ellipse">
            <a:avLst/>
          </a:prstGeom>
          <a:noFill/>
          <a:ln>
            <a:noFill/>
          </a:ln>
        </p:spPr>
      </p:pic>
      <p:sp>
        <p:nvSpPr>
          <p:cNvPr id="6" name="Google Shape;103;p14"/>
          <p:cNvSpPr txBox="1">
            <a:spLocks/>
          </p:cNvSpPr>
          <p:nvPr userDrawn="1"/>
        </p:nvSpPr>
        <p:spPr>
          <a:xfrm>
            <a:off x="2371625" y="816550"/>
            <a:ext cx="4908000" cy="11598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err="1">
                <a:ln>
                  <a:noFill/>
                </a:ln>
                <a:solidFill>
                  <a:schemeClr val="tx1"/>
                </a:solidFill>
                <a:effectLst/>
                <a:uLnTx/>
                <a:uFillTx/>
                <a:latin typeface="+mj-lt"/>
                <a:ea typeface="+mj-ea"/>
                <a:cs typeface="+mj-cs"/>
              </a:rPr>
              <a:t>Kaixo</a:t>
            </a:r>
            <a:r>
              <a:rPr kumimoji="0" lang="es-ES" sz="6000" b="1" i="0" u="none" strike="noStrike" kern="1200" cap="none" spc="0" normalizeH="0" baseline="0" noProof="0" dirty="0">
                <a:ln>
                  <a:noFill/>
                </a:ln>
                <a:solidFill>
                  <a:schemeClr val="tx1"/>
                </a:solidFill>
                <a:effectLst/>
                <a:uLnTx/>
                <a:uFillTx/>
                <a:latin typeface="+mj-lt"/>
                <a:ea typeface="+mj-ea"/>
                <a:cs typeface="+mj-cs"/>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dela presentación">
    <p:spTree>
      <p:nvGrpSpPr>
        <p:cNvPr id="1" name=""/>
        <p:cNvGrpSpPr/>
        <p:nvPr/>
      </p:nvGrpSpPr>
      <p:grpSpPr>
        <a:xfrm>
          <a:off x="0" y="0"/>
          <a:ext cx="0" cy="0"/>
          <a:chOff x="0" y="0"/>
          <a:chExt cx="0" cy="0"/>
        </a:xfrm>
      </p:grpSpPr>
      <p:pic>
        <p:nvPicPr>
          <p:cNvPr id="79874" name="Picture 2" descr="Imagen relacionada"/>
          <p:cNvPicPr>
            <a:picLocks noChangeAspect="1" noChangeArrowheads="1"/>
          </p:cNvPicPr>
          <p:nvPr userDrawn="1"/>
        </p:nvPicPr>
        <p:blipFill>
          <a:blip r:embed="rId2" cstate="print">
            <a:duotone>
              <a:prstClr val="black"/>
              <a:schemeClr val="tx2">
                <a:tint val="45000"/>
                <a:satMod val="400000"/>
              </a:schemeClr>
            </a:duotone>
          </a:blip>
          <a:srcRect/>
          <a:stretch>
            <a:fillRect/>
          </a:stretch>
        </p:blipFill>
        <p:spPr bwMode="auto">
          <a:xfrm>
            <a:off x="0" y="0"/>
            <a:ext cx="9144000" cy="5143500"/>
          </a:xfrm>
          <a:prstGeom prst="rect">
            <a:avLst/>
          </a:prstGeom>
          <a:noFill/>
        </p:spPr>
      </p:pic>
      <p:pic>
        <p:nvPicPr>
          <p:cNvPr id="23" name="Imagen 9"/>
          <p:cNvPicPr>
            <a:picLocks noChangeAspect="1"/>
          </p:cNvPicPr>
          <p:nvPr userDrawn="1"/>
        </p:nvPicPr>
        <p:blipFill>
          <a:blip r:embed="rId3" cstate="print"/>
          <a:stretch>
            <a:fillRect/>
          </a:stretch>
        </p:blipFill>
        <p:spPr>
          <a:xfrm>
            <a:off x="0" y="2859783"/>
            <a:ext cx="9144000" cy="1080120"/>
          </a:xfrm>
          <a:prstGeom prst="rect">
            <a:avLst/>
          </a:prstGeom>
        </p:spPr>
      </p:pic>
      <p:sp>
        <p:nvSpPr>
          <p:cNvPr id="9" name="1 Marcador de título"/>
          <p:cNvSpPr>
            <a:spLocks noGrp="1"/>
          </p:cNvSpPr>
          <p:nvPr userDrawn="1">
            <p:ph type="title" hasCustomPrompt="1"/>
          </p:nvPr>
        </p:nvSpPr>
        <p:spPr bwMode="auto">
          <a:xfrm>
            <a:off x="0" y="2859782"/>
            <a:ext cx="9144000"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ctr">
              <a:lnSpc>
                <a:spcPct val="150000"/>
              </a:lnSpc>
              <a:defRPr sz="4800" b="1" i="0" cap="all" baseline="0">
                <a:solidFill>
                  <a:schemeClr val="bg1"/>
                </a:solidFill>
                <a:latin typeface="TSTAR PRO Headline" pitchFamily="50" charset="0"/>
                <a:cs typeface="TSTAR PRO Headline" pitchFamily="50" charset="0"/>
              </a:defRPr>
            </a:lvl1pPr>
          </a:lstStyle>
          <a:p>
            <a:r>
              <a:rPr lang="en-US" dirty="0" err="1"/>
              <a:t>título</a:t>
            </a:r>
            <a:endParaRPr lang="en-US" dirty="0"/>
          </a:p>
        </p:txBody>
      </p:sp>
      <p:pic>
        <p:nvPicPr>
          <p:cNvPr id="24" name="Imagen 9"/>
          <p:cNvPicPr>
            <a:picLocks noChangeAspect="1"/>
          </p:cNvPicPr>
          <p:nvPr userDrawn="1"/>
        </p:nvPicPr>
        <p:blipFill>
          <a:blip r:embed="rId3" cstate="print"/>
          <a:stretch>
            <a:fillRect/>
          </a:stretch>
        </p:blipFill>
        <p:spPr>
          <a:xfrm>
            <a:off x="0" y="4948014"/>
            <a:ext cx="9144000" cy="195486"/>
          </a:xfrm>
          <a:prstGeom prst="rect">
            <a:avLst/>
          </a:prstGeom>
        </p:spPr>
      </p:pic>
      <p:sp>
        <p:nvSpPr>
          <p:cNvPr id="8" name="Marcador de texto 6"/>
          <p:cNvSpPr>
            <a:spLocks noGrp="1"/>
          </p:cNvSpPr>
          <p:nvPr>
            <p:ph type="body" sz="quarter" idx="11" hasCustomPrompt="1"/>
          </p:nvPr>
        </p:nvSpPr>
        <p:spPr>
          <a:xfrm>
            <a:off x="0" y="4922832"/>
            <a:ext cx="9144000" cy="220668"/>
          </a:xfrm>
          <a:prstGeom prst="rect">
            <a:avLst/>
          </a:prstGeom>
        </p:spPr>
        <p:txBody>
          <a:bodyPr vert="horz"/>
          <a:lstStyle>
            <a:lvl1pPr marL="0" indent="0" algn="r">
              <a:buNone/>
              <a:defRPr sz="1050" b="1" i="0" cap="none">
                <a:solidFill>
                  <a:schemeClr val="tx1"/>
                </a:solidFill>
                <a:latin typeface="TSTAR PRO Medium" pitchFamily="50" charset="0"/>
                <a:cs typeface="TSTAR PRO Medium" pitchFamily="50" charset="0"/>
              </a:defRPr>
            </a:lvl1pPr>
          </a:lstStyle>
          <a:p>
            <a:pPr lvl="0"/>
            <a:r>
              <a:rPr lang="es-ES_tradnl" dirty="0"/>
              <a:t>Autor / fecha</a:t>
            </a:r>
          </a:p>
        </p:txBody>
      </p:sp>
    </p:spTree>
    <p:extLst>
      <p:ext uri="{BB962C8B-B14F-4D97-AF65-F5344CB8AC3E}">
        <p14:creationId xmlns:p14="http://schemas.microsoft.com/office/powerpoint/2010/main" val="51569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rkibidea ">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2200" b="1">
                <a:solidFill>
                  <a:schemeClr val="tx1"/>
                </a:solidFill>
              </a:defRPr>
            </a:lvl1pPr>
          </a:lstStyle>
          <a:p>
            <a:r>
              <a:rPr lang="eu-ES" noProof="0" dirty="0" err="1">
                <a:solidFill>
                  <a:schemeClr val="tx1"/>
                </a:solidFill>
              </a:rPr>
              <a:t>Índice</a:t>
            </a:r>
            <a:endParaRPr lang="eu-ES" noProof="0" dirty="0"/>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201</a:t>
            </a:r>
            <a:r>
              <a:rPr lang="es-ES" sz="800" b="0" spc="30" dirty="0">
                <a:latin typeface="+mj-lt"/>
                <a:cs typeface="TSTAR PRO"/>
              </a:rPr>
              <a:t>9</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58043"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
        <p:nvSpPr>
          <p:cNvPr id="18" name="17 Marcador de texto"/>
          <p:cNvSpPr>
            <a:spLocks noGrp="1"/>
          </p:cNvSpPr>
          <p:nvPr>
            <p:ph type="body" sz="quarter" idx="21" hasCustomPrompt="1"/>
          </p:nvPr>
        </p:nvSpPr>
        <p:spPr>
          <a:xfrm>
            <a:off x="467545" y="915988"/>
            <a:ext cx="8136904" cy="3816350"/>
          </a:xfrm>
          <a:prstGeom prst="rect">
            <a:avLst/>
          </a:prstGeom>
          <a:noFill/>
          <a:ln w="9525">
            <a:solidFill>
              <a:srgbClr val="2CF026"/>
            </a:solidFill>
            <a:prstDash val="solid"/>
          </a:ln>
        </p:spPr>
        <p:txBody>
          <a:bodyPr lIns="144000">
            <a:normAutofit/>
          </a:bodyPr>
          <a:lstStyle>
            <a:lvl1pPr marL="268288" indent="-268288">
              <a:buClr>
                <a:srgbClr val="2CF026"/>
              </a:buClr>
              <a:buFont typeface="+mj-lt"/>
              <a:buAutoNum type="arabicPeriod"/>
              <a:defRPr sz="2000" b="1" baseline="0">
                <a:solidFill>
                  <a:schemeClr val="tx1"/>
                </a:solidFill>
                <a:latin typeface="TSTAR PRO Medium" pitchFamily="50" charset="0"/>
              </a:defRPr>
            </a:lvl1pPr>
          </a:lstStyle>
          <a:p>
            <a:pPr lvl="0"/>
            <a:r>
              <a:rPr lang="es-ES" dirty="0"/>
              <a:t>Este es el primer punto.</a:t>
            </a:r>
          </a:p>
          <a:p>
            <a:pPr lvl="0"/>
            <a:r>
              <a:rPr lang="es-ES" dirty="0"/>
              <a:t>Este es el segundo punto.</a:t>
            </a:r>
          </a:p>
          <a:p>
            <a:pPr lvl="0"/>
            <a:r>
              <a:rPr lang="es-ES" dirty="0"/>
              <a:t>Este es el tercer punto.</a:t>
            </a:r>
          </a:p>
          <a:p>
            <a:pPr lvl="0"/>
            <a:r>
              <a:rPr lang="es-ES" dirty="0"/>
              <a:t>Este es el cuarto punto.</a:t>
            </a:r>
          </a:p>
          <a:p>
            <a:pPr lvl="0"/>
            <a:r>
              <a:rPr lang="es-ES" dirty="0"/>
              <a:t>Este es el quinto punto.</a:t>
            </a:r>
          </a:p>
          <a:p>
            <a:pPr lvl="0"/>
            <a:r>
              <a:rPr lang="es-ES" dirty="0"/>
              <a:t>Etc.</a:t>
            </a:r>
          </a:p>
          <a:p>
            <a:pPr lvl="0"/>
            <a:endParaRPr lang="es-ES" dirty="0"/>
          </a:p>
        </p:txBody>
      </p:sp>
      <p:pic>
        <p:nvPicPr>
          <p:cNvPr id="21" name="20 Imagen" descr="Recorte.PNG"/>
          <p:cNvPicPr>
            <a:picLocks noChangeAspect="1"/>
          </p:cNvPicPr>
          <p:nvPr userDrawn="1"/>
        </p:nvPicPr>
        <p:blipFill>
          <a:blip r:embed="rId2" cstate="print"/>
          <a:srcRect r="8262"/>
          <a:stretch>
            <a:fillRect/>
          </a:stretch>
        </p:blipFill>
        <p:spPr>
          <a:xfrm>
            <a:off x="8293176" y="3723878"/>
            <a:ext cx="302921" cy="9361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ara utilizar divers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2200" b="1"/>
            </a:lvl1pPr>
          </a:lstStyle>
          <a:p>
            <a:r>
              <a:rPr lang="es-ES" dirty="0"/>
              <a:t>Título general</a:t>
            </a:r>
          </a:p>
        </p:txBody>
      </p:sp>
      <p:sp>
        <p:nvSpPr>
          <p:cNvPr id="3" name="2 Marcador de contenido"/>
          <p:cNvSpPr>
            <a:spLocks noGrp="1"/>
          </p:cNvSpPr>
          <p:nvPr>
            <p:ph idx="1" hasCustomPrompt="1"/>
          </p:nvPr>
        </p:nvSpPr>
        <p:spPr>
          <a:xfrm>
            <a:off x="467544" y="915566"/>
            <a:ext cx="8229600" cy="3394472"/>
          </a:xfrm>
          <a:prstGeom prst="rect">
            <a:avLst/>
          </a:prstGeom>
        </p:spPr>
        <p:txBody>
          <a:bodyPr/>
          <a:lstStyle>
            <a:lvl1pPr marL="180975" indent="-180975">
              <a:buClr>
                <a:srgbClr val="00B050"/>
              </a:buClr>
              <a:buFont typeface="Calibri" pitchFamily="34" charset="0"/>
              <a:buNone/>
              <a:defRPr sz="2200" baseline="0">
                <a:latin typeface="TSTAR PRO Medium" pitchFamily="50" charset="0"/>
              </a:defRPr>
            </a:lvl1pPr>
            <a:lvl2pPr marL="625475" indent="-168275">
              <a:buClr>
                <a:srgbClr val="25EE32"/>
              </a:buClr>
              <a:buSzPct val="75000"/>
              <a:buFont typeface="Arial" pitchFamily="34" charset="0"/>
              <a:buChar char="•"/>
              <a:tabLst/>
              <a:defRPr sz="1800" b="0">
                <a:solidFill>
                  <a:schemeClr val="tx1"/>
                </a:solidFill>
                <a:latin typeface="TSTAR PRO Medium" pitchFamily="50" charset="0"/>
              </a:defRPr>
            </a:lvl2pPr>
            <a:lvl3pPr marL="1076325" indent="-161925">
              <a:buClr>
                <a:srgbClr val="25EE32"/>
              </a:buClr>
              <a:buSzPct val="65000"/>
              <a:buFont typeface="Arial" pitchFamily="34" charset="0"/>
              <a:buChar char="•"/>
              <a:defRPr sz="1600" b="0">
                <a:solidFill>
                  <a:schemeClr val="tx1"/>
                </a:solidFill>
                <a:latin typeface="TSTAR PRO Medium" pitchFamily="50" charset="0"/>
              </a:defRPr>
            </a:lvl3pPr>
            <a:lvl4pPr marL="1522413" indent="-150813">
              <a:buClr>
                <a:srgbClr val="25EE32"/>
              </a:buClr>
              <a:buSzPct val="50000"/>
              <a:buFont typeface="Arial" pitchFamily="34" charset="0"/>
              <a:buChar char="•"/>
              <a:defRPr sz="1400">
                <a:latin typeface="TSTAR PRO Medium" pitchFamily="50" charset="0"/>
              </a:defRPr>
            </a:lvl4pPr>
          </a:lstStyle>
          <a:p>
            <a:pPr lvl="0"/>
            <a:r>
              <a:rPr lang="es-ES" dirty="0"/>
              <a:t>Este es el título del contenido principal: nivel 1</a:t>
            </a:r>
          </a:p>
          <a:p>
            <a:pPr lvl="1"/>
            <a:r>
              <a:rPr lang="es-ES" dirty="0"/>
              <a:t>Segundo nivel</a:t>
            </a:r>
          </a:p>
          <a:p>
            <a:pPr lvl="2"/>
            <a:r>
              <a:rPr lang="es-ES" dirty="0"/>
              <a:t>Tercer nivel</a:t>
            </a:r>
          </a:p>
          <a:p>
            <a:pPr lvl="3"/>
            <a:r>
              <a:rPr lang="es-ES" dirty="0"/>
              <a:t>Cuarto nivel</a:t>
            </a:r>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201</a:t>
            </a:r>
            <a:r>
              <a:rPr lang="es-ES" sz="800" b="0" spc="30" dirty="0">
                <a:latin typeface="+mj-lt"/>
                <a:cs typeface="TSTAR PRO"/>
              </a:rPr>
              <a:t>9</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72216"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ara diagramas, imágenes, etc.">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3600" b="1">
                <a:latin typeface="TSTAR PRO Medium" pitchFamily="50" charset="0"/>
              </a:defRPr>
            </a:lvl1pPr>
          </a:lstStyle>
          <a:p>
            <a:r>
              <a:rPr lang="es-ES" dirty="0" err="1"/>
              <a:t>Diapo</a:t>
            </a:r>
            <a:r>
              <a:rPr lang="es-ES" dirty="0"/>
              <a:t> para diagramas, etc.</a:t>
            </a:r>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201</a:t>
            </a:r>
            <a:r>
              <a:rPr lang="es-ES" sz="800" b="0" spc="30" dirty="0">
                <a:latin typeface="+mj-lt"/>
                <a:cs typeface="TSTAR PRO"/>
              </a:rPr>
              <a:t>9</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58043"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dor 1">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416" y="1851670"/>
            <a:ext cx="9144000" cy="1403331"/>
          </a:xfrm>
          <a:prstGeom prst="rect">
            <a:avLst/>
          </a:prstGeom>
        </p:spPr>
      </p:pic>
      <p:sp>
        <p:nvSpPr>
          <p:cNvPr id="5" name="1 Marcador de título"/>
          <p:cNvSpPr>
            <a:spLocks noGrp="1"/>
          </p:cNvSpPr>
          <p:nvPr>
            <p:ph type="title" hasCustomPrompt="1"/>
          </p:nvPr>
        </p:nvSpPr>
        <p:spPr bwMode="auto">
          <a:xfrm>
            <a:off x="435150" y="2318897"/>
            <a:ext cx="8229600"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lvl1pPr algn="l">
              <a:lnSpc>
                <a:spcPct val="80000"/>
              </a:lnSpc>
              <a:defRPr sz="3200" b="1" i="0" cap="all" baseline="0">
                <a:solidFill>
                  <a:schemeClr val="bg1"/>
                </a:solidFill>
                <a:latin typeface="TSTAR PRO Headline" pitchFamily="50" charset="0"/>
                <a:cs typeface="TSTAR PRO Headline" pitchFamily="50" charset="0"/>
              </a:defRPr>
            </a:lvl1pPr>
          </a:lstStyle>
          <a:p>
            <a:r>
              <a:rPr lang="es-ES_tradnl" dirty="0"/>
              <a:t>SEPARADOR 1</a:t>
            </a:r>
            <a:endParaRPr lang="en-US" dirty="0"/>
          </a:p>
        </p:txBody>
      </p:sp>
      <p:pic>
        <p:nvPicPr>
          <p:cNvPr id="8" name="Imagen 8"/>
          <p:cNvPicPr>
            <a:picLocks noChangeAspect="1"/>
          </p:cNvPicPr>
          <p:nvPr userDrawn="1"/>
        </p:nvPicPr>
        <p:blipFill>
          <a:blip r:embed="rId3" cstate="print"/>
          <a:srcRect b="54621"/>
          <a:stretch>
            <a:fillRect/>
          </a:stretch>
        </p:blipFill>
        <p:spPr>
          <a:xfrm>
            <a:off x="0" y="0"/>
            <a:ext cx="9144000" cy="1707654"/>
          </a:xfrm>
          <a:prstGeom prst="rect">
            <a:avLst/>
          </a:prstGeom>
        </p:spPr>
      </p:pic>
      <p:pic>
        <p:nvPicPr>
          <p:cNvPr id="11" name="Imagen 8"/>
          <p:cNvPicPr>
            <a:picLocks noChangeAspect="1"/>
          </p:cNvPicPr>
          <p:nvPr userDrawn="1"/>
        </p:nvPicPr>
        <p:blipFill>
          <a:blip r:embed="rId3" cstate="print"/>
          <a:srcRect t="49206"/>
          <a:stretch>
            <a:fillRect/>
          </a:stretch>
        </p:blipFill>
        <p:spPr>
          <a:xfrm>
            <a:off x="0" y="2787774"/>
            <a:ext cx="9144000" cy="1911403"/>
          </a:xfrm>
          <a:prstGeom prst="rect">
            <a:avLst/>
          </a:prstGeom>
        </p:spPr>
      </p:pic>
    </p:spTree>
    <p:extLst>
      <p:ext uri="{BB962C8B-B14F-4D97-AF65-F5344CB8AC3E}">
        <p14:creationId xmlns:p14="http://schemas.microsoft.com/office/powerpoint/2010/main" val="261112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 2">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stretch>
            <a:fillRect/>
          </a:stretch>
        </p:blipFill>
        <p:spPr>
          <a:xfrm>
            <a:off x="0" y="0"/>
            <a:ext cx="9144000" cy="3763073"/>
          </a:xfrm>
          <a:prstGeom prst="rect">
            <a:avLst/>
          </a:prstGeom>
        </p:spPr>
      </p:pic>
      <p:pic>
        <p:nvPicPr>
          <p:cNvPr id="10" name="Imagen 9"/>
          <p:cNvPicPr>
            <a:picLocks noChangeAspect="1"/>
          </p:cNvPicPr>
          <p:nvPr userDrawn="1"/>
        </p:nvPicPr>
        <p:blipFill>
          <a:blip r:embed="rId3" cstate="print"/>
          <a:stretch>
            <a:fillRect/>
          </a:stretch>
        </p:blipFill>
        <p:spPr>
          <a:xfrm>
            <a:off x="-416" y="3760707"/>
            <a:ext cx="9144000" cy="1403331"/>
          </a:xfrm>
          <a:prstGeom prst="rect">
            <a:avLst/>
          </a:prstGeom>
        </p:spPr>
      </p:pic>
      <p:sp>
        <p:nvSpPr>
          <p:cNvPr id="5" name="1 Marcador de título"/>
          <p:cNvSpPr>
            <a:spLocks noGrp="1"/>
          </p:cNvSpPr>
          <p:nvPr>
            <p:ph type="title" hasCustomPrompt="1"/>
          </p:nvPr>
        </p:nvSpPr>
        <p:spPr bwMode="auto">
          <a:xfrm>
            <a:off x="435150" y="4227934"/>
            <a:ext cx="8229600"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lvl1pPr algn="l">
              <a:lnSpc>
                <a:spcPct val="80000"/>
              </a:lnSpc>
              <a:defRPr sz="3200" b="1" i="0" cap="all" baseline="0">
                <a:solidFill>
                  <a:schemeClr val="bg1"/>
                </a:solidFill>
                <a:latin typeface="TSTAR PRO Headline" pitchFamily="50" charset="0"/>
                <a:cs typeface="TSTAR PRO Headline" pitchFamily="50" charset="0"/>
              </a:defRPr>
            </a:lvl1pPr>
          </a:lstStyle>
          <a:p>
            <a:r>
              <a:rPr lang="es-ES_tradnl" dirty="0"/>
              <a:t>SEPARADOR 2</a:t>
            </a:r>
            <a:endParaRPr lang="en-US" dirty="0"/>
          </a:p>
        </p:txBody>
      </p:sp>
    </p:spTree>
    <p:extLst>
      <p:ext uri="{BB962C8B-B14F-4D97-AF65-F5344CB8AC3E}">
        <p14:creationId xmlns:p14="http://schemas.microsoft.com/office/powerpoint/2010/main" val="261112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3">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0" y="0"/>
            <a:ext cx="9144000" cy="5139589"/>
          </a:xfrm>
          <a:prstGeom prst="rect">
            <a:avLst/>
          </a:prstGeom>
        </p:spPr>
      </p:pic>
      <p:sp>
        <p:nvSpPr>
          <p:cNvPr id="11" name="1 Marcador de título"/>
          <p:cNvSpPr>
            <a:spLocks noGrp="1"/>
          </p:cNvSpPr>
          <p:nvPr>
            <p:ph type="title" hasCustomPrompt="1"/>
          </p:nvPr>
        </p:nvSpPr>
        <p:spPr bwMode="auto">
          <a:xfrm>
            <a:off x="2267744" y="2023132"/>
            <a:ext cx="4536504"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Autofit/>
          </a:bodyPr>
          <a:lstStyle>
            <a:lvl1pPr algn="ctr">
              <a:lnSpc>
                <a:spcPct val="80000"/>
              </a:lnSpc>
              <a:defRPr sz="3200" b="1" i="0" cap="all">
                <a:solidFill>
                  <a:srgbClr val="2BF026"/>
                </a:solidFill>
                <a:latin typeface="TSTAR PRO Headline" pitchFamily="50" charset="0"/>
                <a:cs typeface="TSTAR PRO Headline" pitchFamily="50" charset="0"/>
              </a:defRPr>
            </a:lvl1pPr>
          </a:lstStyle>
          <a:p>
            <a:r>
              <a:rPr lang="es-ES_tradnl" dirty="0"/>
              <a:t>Separador 3</a:t>
            </a:r>
            <a:endParaRPr lang="en-US" dirty="0"/>
          </a:p>
        </p:txBody>
      </p:sp>
    </p:spTree>
    <p:extLst>
      <p:ext uri="{BB962C8B-B14F-4D97-AF65-F5344CB8AC3E}">
        <p14:creationId xmlns:p14="http://schemas.microsoft.com/office/powerpoint/2010/main" val="89714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 blanco para diagramas, imágenes, etc.">
    <p:spTree>
      <p:nvGrpSpPr>
        <p:cNvPr id="1" name=""/>
        <p:cNvGrpSpPr/>
        <p:nvPr/>
      </p:nvGrpSpPr>
      <p:grpSpPr>
        <a:xfrm>
          <a:off x="0" y="0"/>
          <a:ext cx="0" cy="0"/>
          <a:chOff x="0" y="0"/>
          <a:chExt cx="0" cy="0"/>
        </a:xfrm>
      </p:grpSpPr>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201</a:t>
            </a:r>
            <a:r>
              <a:rPr lang="es-ES" sz="800" b="0" spc="30" dirty="0">
                <a:latin typeface="+mj-lt"/>
                <a:cs typeface="TSTAR PRO"/>
              </a:rPr>
              <a:t>9</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123728" y="123478"/>
            <a:ext cx="6563072" cy="576064"/>
          </a:xfrm>
          <a:prstGeom prst="rect">
            <a:avLst/>
          </a:prstGeom>
        </p:spPr>
        <p:txBody>
          <a:bodyPr vert="horz" lIns="91440" tIns="45720" rIns="91440" bIns="45720" rtlCol="0" anchor="ctr">
            <a:normAutofit/>
          </a:bodyPr>
          <a:lstStyle/>
          <a:p>
            <a:r>
              <a:rPr lang="es-ES" dirty="0"/>
              <a:t>Haga clic para modificar el estilo de título del patrón</a:t>
            </a:r>
          </a:p>
        </p:txBody>
      </p:sp>
      <p:grpSp>
        <p:nvGrpSpPr>
          <p:cNvPr id="6" name="5 Grupo"/>
          <p:cNvGrpSpPr/>
          <p:nvPr userDrawn="1"/>
        </p:nvGrpSpPr>
        <p:grpSpPr>
          <a:xfrm>
            <a:off x="457200" y="123478"/>
            <a:ext cx="1138555" cy="479992"/>
            <a:chOff x="457200" y="123478"/>
            <a:chExt cx="1138555" cy="479992"/>
          </a:xfrm>
        </p:grpSpPr>
        <p:sp>
          <p:nvSpPr>
            <p:cNvPr id="7" name="object 2"/>
            <p:cNvSpPr txBox="1"/>
            <p:nvPr userDrawn="1"/>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8" name="object 7"/>
            <p:cNvSpPr/>
            <p:nvPr userDrawn="1"/>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1" name="5 Marcador de número de diapositiva"/>
          <p:cNvSpPr>
            <a:spLocks noGrp="1"/>
          </p:cNvSpPr>
          <p:nvPr>
            <p:ph type="sldNum" sz="quarter" idx="4"/>
          </p:nvPr>
        </p:nvSpPr>
        <p:spPr>
          <a:xfrm>
            <a:off x="6542857" y="4923387"/>
            <a:ext cx="2133600" cy="208081"/>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71" r:id="rId2"/>
    <p:sldLayoutId id="2147483667" r:id="rId3"/>
    <p:sldLayoutId id="2147483660" r:id="rId4"/>
    <p:sldLayoutId id="2147483659" r:id="rId5"/>
    <p:sldLayoutId id="2147483651" r:id="rId6"/>
    <p:sldLayoutId id="2147483657" r:id="rId7"/>
    <p:sldLayoutId id="2147483652" r:id="rId8"/>
    <p:sldLayoutId id="2147483668" r:id="rId9"/>
    <p:sldLayoutId id="2147483669" r:id="rId10"/>
    <p:sldLayoutId id="2147483665" r:id="rId11"/>
    <p:sldLayoutId id="2147483655" r:id="rId12"/>
    <p:sldLayoutId id="2147483661" r:id="rId13"/>
    <p:sldLayoutId id="2147483673" r:id="rId14"/>
  </p:sldLayoutIdLst>
  <p:hf hdr="0" ftr="0" dt="0"/>
  <p:txStyles>
    <p:titleStyle>
      <a:lvl1pPr algn="r" defTabSz="914400" rtl="0" eaLnBrk="1" latinLnBrk="0" hangingPunct="1">
        <a:spcBef>
          <a:spcPct val="0"/>
        </a:spcBef>
        <a:buNone/>
        <a:defRPr sz="2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23.png"/><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video" Target="file:///C:\Users\alongueira\Desktop\Universidad\TFM\13%20-%20Presentaci&#243;n\Demo%20PKI%20Edited.mp4" TargetMode="Externa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nSpc>
                <a:spcPct val="100000"/>
              </a:lnSpc>
            </a:pPr>
            <a:r>
              <a:rPr lang="es-ES" sz="3200" dirty="0"/>
              <a:t>Diseño de una infraestructura </a:t>
            </a:r>
            <a:r>
              <a:rPr lang="es-ES" sz="3200" dirty="0" err="1"/>
              <a:t>pki</a:t>
            </a:r>
            <a:r>
              <a:rPr lang="es-ES" sz="3200" dirty="0"/>
              <a:t> con renovación automática de Certificados</a:t>
            </a:r>
          </a:p>
        </p:txBody>
      </p:sp>
      <p:sp>
        <p:nvSpPr>
          <p:cNvPr id="7" name="6 Marcador de texto"/>
          <p:cNvSpPr>
            <a:spLocks noGrp="1"/>
          </p:cNvSpPr>
          <p:nvPr>
            <p:ph type="body" sz="quarter" idx="11"/>
          </p:nvPr>
        </p:nvSpPr>
        <p:spPr>
          <a:xfrm>
            <a:off x="0" y="4922832"/>
            <a:ext cx="9144000" cy="220668"/>
          </a:xfrm>
        </p:spPr>
        <p:txBody>
          <a:bodyPr/>
          <a:lstStyle/>
          <a:p>
            <a:r>
              <a:rPr lang="es-ES" dirty="0">
                <a:solidFill>
                  <a:schemeClr val="tx1"/>
                </a:solidFill>
              </a:rPr>
              <a:t>Ángel Alfonso Antonio Longueira Romero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Características de la PKI</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10</a:t>
            </a:fld>
            <a:endParaRPr lang="en-US" dirty="0"/>
          </a:p>
        </p:txBody>
      </p:sp>
      <p:sp>
        <p:nvSpPr>
          <p:cNvPr id="10" name="object 56"/>
          <p:cNvSpPr/>
          <p:nvPr/>
        </p:nvSpPr>
        <p:spPr>
          <a:xfrm>
            <a:off x="3491880" y="2067694"/>
            <a:ext cx="1008112" cy="2304256"/>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7" name="object 49"/>
          <p:cNvSpPr/>
          <p:nvPr/>
        </p:nvSpPr>
        <p:spPr>
          <a:xfrm>
            <a:off x="3171838" y="2758860"/>
            <a:ext cx="308610" cy="0"/>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8" name="object 50"/>
          <p:cNvSpPr/>
          <p:nvPr/>
        </p:nvSpPr>
        <p:spPr>
          <a:xfrm>
            <a:off x="3491880" y="1058905"/>
            <a:ext cx="0" cy="951865"/>
          </a:xfrm>
          <a:custGeom>
            <a:avLst/>
            <a:gdLst/>
            <a:ahLst/>
            <a:cxnLst/>
            <a:rect l="l" t="t" r="r" b="b"/>
            <a:pathLst>
              <a:path h="951864">
                <a:moveTo>
                  <a:pt x="0" y="951763"/>
                </a:moveTo>
                <a:lnTo>
                  <a:pt x="0" y="0"/>
                </a:lnTo>
              </a:path>
            </a:pathLst>
          </a:custGeom>
          <a:ln w="11430">
            <a:solidFill>
              <a:srgbClr val="000000"/>
            </a:solidFill>
            <a:prstDash val="dot"/>
          </a:ln>
        </p:spPr>
        <p:txBody>
          <a:bodyPr wrap="square" lIns="0" tIns="0" rIns="0" bIns="0" rtlCol="0"/>
          <a:lstStyle/>
          <a:p>
            <a:endParaRPr/>
          </a:p>
        </p:txBody>
      </p:sp>
      <p:sp>
        <p:nvSpPr>
          <p:cNvPr id="9" name="object 51"/>
          <p:cNvSpPr/>
          <p:nvPr/>
        </p:nvSpPr>
        <p:spPr>
          <a:xfrm>
            <a:off x="3514137" y="1047431"/>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12" name="object 72"/>
          <p:cNvSpPr/>
          <p:nvPr/>
        </p:nvSpPr>
        <p:spPr>
          <a:xfrm>
            <a:off x="3060604" y="2719195"/>
            <a:ext cx="68580" cy="68579"/>
          </a:xfrm>
          <a:prstGeom prst="rect">
            <a:avLst/>
          </a:prstGeom>
          <a:blipFill>
            <a:blip r:embed="rId3" cstate="print"/>
            <a:stretch>
              <a:fillRect/>
            </a:stretch>
          </a:blipFill>
        </p:spPr>
        <p:txBody>
          <a:bodyPr wrap="square" lIns="0" tIns="0" rIns="0" bIns="0" rtlCol="0"/>
          <a:lstStyle/>
          <a:p>
            <a:endParaRPr/>
          </a:p>
        </p:txBody>
      </p:sp>
      <p:grpSp>
        <p:nvGrpSpPr>
          <p:cNvPr id="27" name="67 Grupo"/>
          <p:cNvGrpSpPr/>
          <p:nvPr/>
        </p:nvGrpSpPr>
        <p:grpSpPr>
          <a:xfrm>
            <a:off x="1331640" y="2601958"/>
            <a:ext cx="1584177" cy="473848"/>
            <a:chOff x="755576" y="1899613"/>
            <a:chExt cx="887138" cy="473848"/>
          </a:xfrm>
        </p:grpSpPr>
        <p:sp>
          <p:nvSpPr>
            <p:cNvPr id="13" name="object 40"/>
            <p:cNvSpPr/>
            <p:nvPr/>
          </p:nvSpPr>
          <p:spPr>
            <a:xfrm flipV="1">
              <a:off x="768470" y="2173436"/>
              <a:ext cx="874244"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14" name="object 44"/>
            <p:cNvSpPr txBox="1"/>
            <p:nvPr/>
          </p:nvSpPr>
          <p:spPr>
            <a:xfrm>
              <a:off x="755576" y="1899613"/>
              <a:ext cx="848360" cy="473848"/>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CARACTERÍSTICAS</a:t>
              </a:r>
              <a:endParaRPr sz="1500" dirty="0">
                <a:latin typeface="Century Gothic"/>
                <a:cs typeface="Century Gothic"/>
              </a:endParaRPr>
            </a:p>
          </p:txBody>
        </p:sp>
      </p:grpSp>
      <p:grpSp>
        <p:nvGrpSpPr>
          <p:cNvPr id="110" name="109 Grupo"/>
          <p:cNvGrpSpPr/>
          <p:nvPr/>
        </p:nvGrpSpPr>
        <p:grpSpPr>
          <a:xfrm>
            <a:off x="4572000" y="1851670"/>
            <a:ext cx="1695739" cy="734060"/>
            <a:chOff x="4990068" y="1387169"/>
            <a:chExt cx="1695739" cy="734060"/>
          </a:xfrm>
        </p:grpSpPr>
        <p:sp>
          <p:nvSpPr>
            <p:cNvPr id="18" name="object 41"/>
            <p:cNvSpPr txBox="1"/>
            <p:nvPr/>
          </p:nvSpPr>
          <p:spPr>
            <a:xfrm>
              <a:off x="6286212" y="1675201"/>
              <a:ext cx="399595" cy="243015"/>
            </a:xfrm>
            <a:prstGeom prst="rect">
              <a:avLst/>
            </a:prstGeom>
          </p:spPr>
          <p:txBody>
            <a:bodyPr vert="horz" wrap="square" lIns="0" tIns="12065" rIns="0" bIns="0" rtlCol="0">
              <a:spAutoFit/>
            </a:bodyPr>
            <a:lstStyle/>
            <a:p>
              <a:pPr marL="12700">
                <a:lnSpc>
                  <a:spcPct val="100000"/>
                </a:lnSpc>
                <a:spcBef>
                  <a:spcPts val="95"/>
                </a:spcBef>
              </a:pPr>
              <a:r>
                <a:rPr lang="es-ES" sz="1500" spc="-80" dirty="0">
                  <a:latin typeface="Trebuchet MS"/>
                  <a:cs typeface="Trebuchet MS"/>
                </a:rPr>
                <a:t>HSM</a:t>
              </a:r>
              <a:endParaRPr sz="1500" dirty="0">
                <a:latin typeface="Trebuchet MS"/>
                <a:cs typeface="Trebuchet MS"/>
              </a:endParaRPr>
            </a:p>
          </p:txBody>
        </p:sp>
        <p:sp>
          <p:nvSpPr>
            <p:cNvPr id="17" name="object 36"/>
            <p:cNvSpPr/>
            <p:nvPr/>
          </p:nvSpPr>
          <p:spPr>
            <a:xfrm>
              <a:off x="4990068" y="1387169"/>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33795" name="Picture 3" descr="C:\Users\alongueira\Desktop\Imagen.png"/>
            <p:cNvPicPr>
              <a:picLocks noChangeAspect="1" noChangeArrowheads="1"/>
            </p:cNvPicPr>
            <p:nvPr/>
          </p:nvPicPr>
          <p:blipFill>
            <a:blip r:embed="rId4" cstate="print">
              <a:lum bright="-10000" contrast="40000"/>
            </a:blip>
            <a:srcRect/>
            <a:stretch>
              <a:fillRect/>
            </a:stretch>
          </p:blipFill>
          <p:spPr bwMode="auto">
            <a:xfrm>
              <a:off x="5042926" y="1438622"/>
              <a:ext cx="629359" cy="524466"/>
            </a:xfrm>
            <a:prstGeom prst="rect">
              <a:avLst/>
            </a:prstGeom>
            <a:noFill/>
          </p:spPr>
        </p:pic>
      </p:grpSp>
      <p:grpSp>
        <p:nvGrpSpPr>
          <p:cNvPr id="111" name="110 Grupo"/>
          <p:cNvGrpSpPr/>
          <p:nvPr/>
        </p:nvGrpSpPr>
        <p:grpSpPr>
          <a:xfrm>
            <a:off x="4572000" y="4011910"/>
            <a:ext cx="2401116" cy="734060"/>
            <a:chOff x="7006292" y="1387175"/>
            <a:chExt cx="2401116" cy="734060"/>
          </a:xfrm>
        </p:grpSpPr>
        <p:sp>
          <p:nvSpPr>
            <p:cNvPr id="20" name="object 47"/>
            <p:cNvSpPr txBox="1"/>
            <p:nvPr/>
          </p:nvSpPr>
          <p:spPr>
            <a:xfrm>
              <a:off x="7798380" y="1531191"/>
              <a:ext cx="1609028" cy="486672"/>
            </a:xfrm>
            <a:prstGeom prst="rect">
              <a:avLst/>
            </a:prstGeom>
          </p:spPr>
          <p:txBody>
            <a:bodyPr vert="horz" wrap="square" lIns="0" tIns="12065" rIns="0" bIns="0" rtlCol="0">
              <a:spAutoFit/>
            </a:bodyPr>
            <a:lstStyle/>
            <a:p>
              <a:pPr marL="12700" algn="ctr">
                <a:lnSpc>
                  <a:spcPct val="100000"/>
                </a:lnSpc>
                <a:spcBef>
                  <a:spcPts val="95"/>
                </a:spcBef>
              </a:pPr>
              <a:r>
                <a:rPr lang="es-ES" sz="1500" spc="-30" dirty="0">
                  <a:latin typeface="Trebuchet MS"/>
                  <a:cs typeface="Trebuchet MS"/>
                </a:rPr>
                <a:t>GENERAR CLAVES</a:t>
              </a:r>
            </a:p>
            <a:p>
              <a:pPr marL="12700" algn="ctr">
                <a:lnSpc>
                  <a:spcPct val="100000"/>
                </a:lnSpc>
                <a:spcBef>
                  <a:spcPts val="95"/>
                </a:spcBef>
              </a:pPr>
              <a:r>
                <a:rPr lang="es-ES" sz="1500" spc="-30" dirty="0">
                  <a:latin typeface="Trebuchet MS"/>
                  <a:cs typeface="Trebuchet MS"/>
                </a:rPr>
                <a:t>EN EL SERVIDOR</a:t>
              </a:r>
              <a:endParaRPr sz="1500" dirty="0">
                <a:latin typeface="Trebuchet MS"/>
                <a:cs typeface="Trebuchet MS"/>
              </a:endParaRPr>
            </a:p>
          </p:txBody>
        </p:sp>
        <p:sp>
          <p:nvSpPr>
            <p:cNvPr id="21" name="object 61"/>
            <p:cNvSpPr/>
            <p:nvPr/>
          </p:nvSpPr>
          <p:spPr>
            <a:xfrm>
              <a:off x="7006292" y="1387175"/>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33796" name="Picture 4" descr="C:\Users\alongueira\Desktop\Imagen7.png"/>
            <p:cNvPicPr>
              <a:picLocks noChangeAspect="1" noChangeArrowheads="1"/>
            </p:cNvPicPr>
            <p:nvPr/>
          </p:nvPicPr>
          <p:blipFill>
            <a:blip r:embed="rId5" cstate="print">
              <a:lum bright="-10000" contrast="40000"/>
            </a:blip>
            <a:srcRect/>
            <a:stretch>
              <a:fillRect/>
            </a:stretch>
          </p:blipFill>
          <p:spPr bwMode="auto">
            <a:xfrm>
              <a:off x="7060028" y="1426248"/>
              <a:ext cx="631603" cy="663327"/>
            </a:xfrm>
            <a:prstGeom prst="rect">
              <a:avLst/>
            </a:prstGeom>
            <a:noFill/>
          </p:spPr>
        </p:pic>
      </p:grpSp>
      <p:grpSp>
        <p:nvGrpSpPr>
          <p:cNvPr id="109" name="108 Grupo"/>
          <p:cNvGrpSpPr/>
          <p:nvPr/>
        </p:nvGrpSpPr>
        <p:grpSpPr>
          <a:xfrm>
            <a:off x="4572000" y="771550"/>
            <a:ext cx="2127787" cy="734060"/>
            <a:chOff x="3275856" y="1394000"/>
            <a:chExt cx="2127787" cy="734060"/>
          </a:xfrm>
        </p:grpSpPr>
        <p:sp>
          <p:nvSpPr>
            <p:cNvPr id="85" name="object 34"/>
            <p:cNvSpPr/>
            <p:nvPr/>
          </p:nvSpPr>
          <p:spPr>
            <a:xfrm>
              <a:off x="3275856" y="1394000"/>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86" name="object 41"/>
            <p:cNvSpPr txBox="1"/>
            <p:nvPr/>
          </p:nvSpPr>
          <p:spPr>
            <a:xfrm>
              <a:off x="4139952" y="1538016"/>
              <a:ext cx="1263691" cy="486672"/>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LISTA </a:t>
              </a:r>
            </a:p>
            <a:p>
              <a:pPr marL="12700" algn="ctr">
                <a:lnSpc>
                  <a:spcPct val="100000"/>
                </a:lnSpc>
                <a:spcBef>
                  <a:spcPts val="95"/>
                </a:spcBef>
              </a:pPr>
              <a:r>
                <a:rPr lang="es-ES" sz="1500" spc="-80" dirty="0">
                  <a:latin typeface="Trebuchet MS"/>
                  <a:cs typeface="Trebuchet MS"/>
                </a:rPr>
                <a:t>RECORDATORIO</a:t>
              </a:r>
              <a:endParaRPr sz="1500" dirty="0">
                <a:latin typeface="Trebuchet MS"/>
                <a:cs typeface="Trebuchet MS"/>
              </a:endParaRPr>
            </a:p>
          </p:txBody>
        </p:sp>
        <p:grpSp>
          <p:nvGrpSpPr>
            <p:cNvPr id="87" name="Google Shape;448;p39"/>
            <p:cNvGrpSpPr/>
            <p:nvPr/>
          </p:nvGrpSpPr>
          <p:grpSpPr>
            <a:xfrm>
              <a:off x="3467815" y="1538016"/>
              <a:ext cx="342903" cy="447293"/>
              <a:chOff x="590250" y="244200"/>
              <a:chExt cx="407975" cy="532175"/>
            </a:xfrm>
          </p:grpSpPr>
          <p:sp>
            <p:nvSpPr>
              <p:cNvPr id="88" name="Google Shape;449;p3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p3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1;p3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2;p3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3;p3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4;p39"/>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5;p39"/>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6;p39"/>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7;p39"/>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8;p3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9;p39"/>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p39"/>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1;p39"/>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2;p39"/>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 name="107 Grupo"/>
          <p:cNvGrpSpPr/>
          <p:nvPr/>
        </p:nvGrpSpPr>
        <p:grpSpPr>
          <a:xfrm>
            <a:off x="4572000" y="2931790"/>
            <a:ext cx="2448272" cy="734060"/>
            <a:chOff x="3243403" y="3363838"/>
            <a:chExt cx="2448272" cy="734060"/>
          </a:xfrm>
        </p:grpSpPr>
        <p:sp>
          <p:nvSpPr>
            <p:cNvPr id="94" name="object 34"/>
            <p:cNvSpPr/>
            <p:nvPr/>
          </p:nvSpPr>
          <p:spPr>
            <a:xfrm>
              <a:off x="3243403" y="3363838"/>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96" name="object 41"/>
            <p:cNvSpPr txBox="1"/>
            <p:nvPr/>
          </p:nvSpPr>
          <p:spPr>
            <a:xfrm>
              <a:off x="3891475" y="3363838"/>
              <a:ext cx="1800200" cy="704680"/>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RENOVACIÓN AUTOMÁTICA DE CERTIFICADOS</a:t>
              </a:r>
              <a:endParaRPr sz="1500" dirty="0">
                <a:latin typeface="Trebuchet MS"/>
                <a:cs typeface="Trebuchet MS"/>
              </a:endParaRPr>
            </a:p>
          </p:txBody>
        </p:sp>
        <p:sp>
          <p:nvSpPr>
            <p:cNvPr id="107" name="object 41"/>
            <p:cNvSpPr txBox="1"/>
            <p:nvPr/>
          </p:nvSpPr>
          <p:spPr>
            <a:xfrm>
              <a:off x="3289108" y="3488854"/>
              <a:ext cx="648072" cy="504625"/>
            </a:xfrm>
            <a:prstGeom prst="rect">
              <a:avLst/>
            </a:prstGeom>
          </p:spPr>
          <p:txBody>
            <a:bodyPr vert="horz" wrap="square" lIns="0" tIns="12065" rIns="0" bIns="0" rtlCol="0">
              <a:spAutoFit/>
            </a:bodyPr>
            <a:lstStyle/>
            <a:p>
              <a:pPr marL="12700">
                <a:lnSpc>
                  <a:spcPct val="100000"/>
                </a:lnSpc>
                <a:spcBef>
                  <a:spcPts val="95"/>
                </a:spcBef>
              </a:pPr>
              <a:r>
                <a:rPr lang="es-ES" sz="3200" spc="-80" dirty="0">
                  <a:latin typeface="Trebuchet MS"/>
                  <a:cs typeface="Trebuchet MS"/>
                </a:rPr>
                <a:t>EST</a:t>
              </a:r>
              <a:endParaRPr sz="3200" dirty="0">
                <a:latin typeface="Trebuchet MS"/>
                <a:cs typeface="Trebuchet MS"/>
              </a:endParaRPr>
            </a:p>
          </p:txBody>
        </p:sp>
      </p:grpSp>
      <p:sp>
        <p:nvSpPr>
          <p:cNvPr id="116" name="object 72"/>
          <p:cNvSpPr/>
          <p:nvPr/>
        </p:nvSpPr>
        <p:spPr>
          <a:xfrm>
            <a:off x="3927356" y="1010003"/>
            <a:ext cx="68580" cy="68579"/>
          </a:xfrm>
          <a:prstGeom prst="rect">
            <a:avLst/>
          </a:prstGeom>
          <a:blipFill>
            <a:blip r:embed="rId3" cstate="print"/>
            <a:stretch>
              <a:fillRect/>
            </a:stretch>
          </a:blipFill>
        </p:spPr>
        <p:txBody>
          <a:bodyPr wrap="square" lIns="0" tIns="0" rIns="0" bIns="0" rtlCol="0"/>
          <a:lstStyle/>
          <a:p>
            <a:endParaRPr/>
          </a:p>
        </p:txBody>
      </p:sp>
      <p:sp>
        <p:nvSpPr>
          <p:cNvPr id="120" name="object 51"/>
          <p:cNvSpPr/>
          <p:nvPr/>
        </p:nvSpPr>
        <p:spPr>
          <a:xfrm>
            <a:off x="3491880" y="2211710"/>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121" name="object 72"/>
          <p:cNvSpPr/>
          <p:nvPr/>
        </p:nvSpPr>
        <p:spPr>
          <a:xfrm>
            <a:off x="3905099" y="2174282"/>
            <a:ext cx="68580" cy="68579"/>
          </a:xfrm>
          <a:prstGeom prst="rect">
            <a:avLst/>
          </a:prstGeom>
          <a:blipFill>
            <a:blip r:embed="rId3" cstate="print"/>
            <a:stretch>
              <a:fillRect/>
            </a:stretch>
          </a:blipFill>
        </p:spPr>
        <p:txBody>
          <a:bodyPr wrap="square" lIns="0" tIns="0" rIns="0" bIns="0" rtlCol="0"/>
          <a:lstStyle/>
          <a:p>
            <a:endParaRPr/>
          </a:p>
        </p:txBody>
      </p:sp>
      <p:sp>
        <p:nvSpPr>
          <p:cNvPr id="122" name="object 51"/>
          <p:cNvSpPr/>
          <p:nvPr/>
        </p:nvSpPr>
        <p:spPr>
          <a:xfrm>
            <a:off x="3493381" y="3291830"/>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123" name="object 72"/>
          <p:cNvSpPr/>
          <p:nvPr/>
        </p:nvSpPr>
        <p:spPr>
          <a:xfrm>
            <a:off x="3906600" y="3254402"/>
            <a:ext cx="68580" cy="68579"/>
          </a:xfrm>
          <a:prstGeom prst="rect">
            <a:avLst/>
          </a:prstGeom>
          <a:blipFill>
            <a:blip r:embed="rId3" cstate="print"/>
            <a:stretch>
              <a:fillRect/>
            </a:stretch>
          </a:blipFill>
        </p:spPr>
        <p:txBody>
          <a:bodyPr wrap="square" lIns="0" tIns="0" rIns="0" bIns="0" rtlCol="0"/>
          <a:lstStyle/>
          <a:p>
            <a:endParaRPr/>
          </a:p>
        </p:txBody>
      </p:sp>
      <p:sp>
        <p:nvSpPr>
          <p:cNvPr id="124" name="object 51"/>
          <p:cNvSpPr/>
          <p:nvPr/>
        </p:nvSpPr>
        <p:spPr>
          <a:xfrm>
            <a:off x="3491880" y="4371950"/>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125" name="object 72"/>
          <p:cNvSpPr/>
          <p:nvPr/>
        </p:nvSpPr>
        <p:spPr>
          <a:xfrm>
            <a:off x="3905099" y="4334522"/>
            <a:ext cx="68580" cy="685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11</a:t>
            </a:fld>
            <a:endParaRPr lang="en-US" dirty="0"/>
          </a:p>
        </p:txBody>
      </p:sp>
      <p:pic>
        <p:nvPicPr>
          <p:cNvPr id="66562" name="Picture 2" descr="https://i.ytimg.com/vi/yZmn30GkcJw/maxresdefault.jpg"/>
          <p:cNvPicPr>
            <a:picLocks noChangeAspect="1" noChangeArrowheads="1"/>
          </p:cNvPicPr>
          <p:nvPr/>
        </p:nvPicPr>
        <p:blipFill>
          <a:blip r:embed="rId3" cstate="print">
            <a:grayscl/>
            <a:lum bright="-20000" contrast="-40000"/>
          </a:blip>
          <a:srcRect l="2902" t="20640" r="2768" b="7122"/>
          <a:stretch>
            <a:fillRect/>
          </a:stretch>
        </p:blipFill>
        <p:spPr bwMode="auto">
          <a:xfrm>
            <a:off x="-1" y="0"/>
            <a:ext cx="9146201" cy="5143500"/>
          </a:xfrm>
          <a:prstGeom prst="rect">
            <a:avLst/>
          </a:prstGeom>
          <a:no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b="1" dirty="0">
                <a:latin typeface="TSTAR PRO Medium" pitchFamily="50" charset="0"/>
              </a:rPr>
              <a:t>Renovación automática</a:t>
            </a:r>
            <a:endParaRPr kumimoji="0" lang="es-ES" sz="48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87020" cy="1015663"/>
          </a:xfrm>
          <a:prstGeom prst="rect">
            <a:avLst/>
          </a:prstGeom>
        </p:spPr>
        <p:txBody>
          <a:bodyPr wrap="none">
            <a:spAutoFit/>
          </a:bodyPr>
          <a:lstStyle/>
          <a:p>
            <a:r>
              <a:rPr lang="es-ES" sz="6000" dirty="0">
                <a:latin typeface="TSTAR PRO Headline" pitchFamily="50" charset="0"/>
              </a:rPr>
              <a:t>3</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Renovación automática</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12</a:t>
            </a:fld>
            <a:endParaRPr lang="en-US" dirty="0"/>
          </a:p>
        </p:txBody>
      </p:sp>
      <p:pic>
        <p:nvPicPr>
          <p:cNvPr id="49" name="Picture 14" descr="C:\Users\alongueira\Desktop\Universidad\TFM\13 - Presentación\images (5).png"/>
          <p:cNvPicPr>
            <a:picLocks noChangeAspect="1" noChangeArrowheads="1"/>
          </p:cNvPicPr>
          <p:nvPr/>
        </p:nvPicPr>
        <p:blipFill>
          <a:blip r:embed="rId3" cstate="print"/>
          <a:srcRect/>
          <a:stretch>
            <a:fillRect/>
          </a:stretch>
        </p:blipFill>
        <p:spPr bwMode="auto">
          <a:xfrm>
            <a:off x="1024635" y="1737266"/>
            <a:ext cx="1607180" cy="1698580"/>
          </a:xfrm>
          <a:prstGeom prst="rect">
            <a:avLst/>
          </a:prstGeom>
          <a:noFill/>
        </p:spPr>
      </p:pic>
      <p:pic>
        <p:nvPicPr>
          <p:cNvPr id="83970" name="Picture 2" descr="C:\Users\alongueira\Desktop\Universidad\TFM\Imágenes\PKI-Certificate.gif"/>
          <p:cNvPicPr>
            <a:picLocks noChangeArrowheads="1"/>
          </p:cNvPicPr>
          <p:nvPr/>
        </p:nvPicPr>
        <p:blipFill>
          <a:blip r:embed="rId4" cstate="print"/>
          <a:srcRect t="-5556" r="-8" b="5548"/>
          <a:stretch>
            <a:fillRect/>
          </a:stretch>
        </p:blipFill>
        <p:spPr bwMode="auto">
          <a:xfrm>
            <a:off x="6058018" y="1634774"/>
            <a:ext cx="1945088" cy="1945088"/>
          </a:xfrm>
          <a:prstGeom prst="ellipse">
            <a:avLst/>
          </a:prstGeom>
          <a:solidFill>
            <a:srgbClr val="2CF026"/>
          </a:solidFill>
        </p:spPr>
      </p:pic>
      <p:pic>
        <p:nvPicPr>
          <p:cNvPr id="53" name="Picture 13" descr="C:\Users\alongueira\Desktop\Universidad\TFM\13 - Presentación\Imagen2.png"/>
          <p:cNvPicPr>
            <a:picLocks noChangeAspect="1" noChangeArrowheads="1"/>
          </p:cNvPicPr>
          <p:nvPr/>
        </p:nvPicPr>
        <p:blipFill>
          <a:blip r:embed="rId5" cstate="print"/>
          <a:srcRect/>
          <a:stretch>
            <a:fillRect/>
          </a:stretch>
        </p:blipFill>
        <p:spPr bwMode="auto">
          <a:xfrm>
            <a:off x="6126256" y="1428404"/>
            <a:ext cx="1974136" cy="2151458"/>
          </a:xfrm>
          <a:prstGeom prst="rect">
            <a:avLst/>
          </a:prstGeom>
          <a:noFill/>
        </p:spPr>
      </p:pic>
      <p:sp>
        <p:nvSpPr>
          <p:cNvPr id="57" name="56 Flecha izquierda"/>
          <p:cNvSpPr/>
          <p:nvPr/>
        </p:nvSpPr>
        <p:spPr>
          <a:xfrm>
            <a:off x="3214138" y="2283718"/>
            <a:ext cx="2304256" cy="576064"/>
          </a:xfrm>
          <a:prstGeom prst="lef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3973" name="Picture 5" descr="C:\Users\alongueira\Desktop\Universidad\TFM\Imágenes\29498.png"/>
          <p:cNvPicPr>
            <a:picLocks noChangeAspect="1" noChangeArrowheads="1"/>
          </p:cNvPicPr>
          <p:nvPr/>
        </p:nvPicPr>
        <p:blipFill>
          <a:blip r:embed="rId6" cstate="print"/>
          <a:srcRect/>
          <a:stretch>
            <a:fillRect/>
          </a:stretch>
        </p:blipFill>
        <p:spPr bwMode="auto">
          <a:xfrm>
            <a:off x="3790202" y="1059582"/>
            <a:ext cx="1008112" cy="1008112"/>
          </a:xfrm>
          <a:prstGeom prst="rect">
            <a:avLst/>
          </a:prstGeom>
          <a:noFill/>
        </p:spPr>
      </p:pic>
      <p:pic>
        <p:nvPicPr>
          <p:cNvPr id="83974" name="Picture 6" descr="C:\Users\alongueira\Desktop\Universidad\TFM\Imágenes\cer-simbolo-de-formato-de-archivo.png"/>
          <p:cNvPicPr>
            <a:picLocks noChangeAspect="1" noChangeArrowheads="1"/>
          </p:cNvPicPr>
          <p:nvPr/>
        </p:nvPicPr>
        <p:blipFill>
          <a:blip r:embed="rId7" cstate="print"/>
          <a:srcRect/>
          <a:stretch>
            <a:fillRect/>
          </a:stretch>
        </p:blipFill>
        <p:spPr bwMode="auto">
          <a:xfrm>
            <a:off x="3790202" y="1265804"/>
            <a:ext cx="945906" cy="945906"/>
          </a:xfrm>
          <a:prstGeom prst="rect">
            <a:avLst/>
          </a:prstGeom>
          <a:noFill/>
        </p:spPr>
      </p:pic>
      <p:sp>
        <p:nvSpPr>
          <p:cNvPr id="62" name="61 Flecha izquierda"/>
          <p:cNvSpPr/>
          <p:nvPr/>
        </p:nvSpPr>
        <p:spPr>
          <a:xfrm>
            <a:off x="3070122" y="2571750"/>
            <a:ext cx="2304256" cy="576064"/>
          </a:xfrm>
          <a:prstGeom prst="lef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Flecha izquierda"/>
          <p:cNvSpPr/>
          <p:nvPr/>
        </p:nvSpPr>
        <p:spPr>
          <a:xfrm rot="10800000">
            <a:off x="3214138" y="1995686"/>
            <a:ext cx="2304256" cy="576064"/>
          </a:xfrm>
          <a:prstGeom prst="leftArrow">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4" name="Picture 6" descr="C:\Users\alongueira\Desktop\Universidad\TFM\Imágenes\cer-simbolo-de-formato-de-archivo.png"/>
          <p:cNvPicPr>
            <a:picLocks noChangeAspect="1" noChangeArrowheads="1"/>
          </p:cNvPicPr>
          <p:nvPr/>
        </p:nvPicPr>
        <p:blipFill>
          <a:blip r:embed="rId7" cstate="print"/>
          <a:srcRect/>
          <a:stretch>
            <a:fillRect/>
          </a:stretch>
        </p:blipFill>
        <p:spPr bwMode="auto">
          <a:xfrm>
            <a:off x="3862210" y="3066004"/>
            <a:ext cx="945906" cy="9459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839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397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397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6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500"/>
                                  </p:stCondLst>
                                  <p:childTnLst>
                                    <p:set>
                                      <p:cBhvr>
                                        <p:cTn id="32" dur="1" fill="hold">
                                          <p:stCondLst>
                                            <p:cond delay="0"/>
                                          </p:stCondLst>
                                        </p:cTn>
                                        <p:tgtEl>
                                          <p:spTgt spid="83973"/>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500"/>
                                  </p:stCondLst>
                                  <p:childTnLst>
                                    <p:set>
                                      <p:cBhvr>
                                        <p:cTn id="35" dur="1" fill="hold">
                                          <p:stCondLst>
                                            <p:cond delay="0"/>
                                          </p:stCondLst>
                                        </p:cTn>
                                        <p:tgtEl>
                                          <p:spTgt spid="62"/>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nodeType="afterEffect">
                                  <p:stCondLst>
                                    <p:cond delay="50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Renovación automática</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13</a:t>
            </a:fld>
            <a:endParaRPr lang="en-US" dirty="0"/>
          </a:p>
        </p:txBody>
      </p:sp>
      <p:grpSp>
        <p:nvGrpSpPr>
          <p:cNvPr id="13" name="12 Grupo"/>
          <p:cNvGrpSpPr/>
          <p:nvPr/>
        </p:nvGrpSpPr>
        <p:grpSpPr>
          <a:xfrm>
            <a:off x="1115616" y="1779662"/>
            <a:ext cx="1598156" cy="1598158"/>
            <a:chOff x="467544" y="3795886"/>
            <a:chExt cx="734060" cy="734060"/>
          </a:xfrm>
        </p:grpSpPr>
        <p:sp>
          <p:nvSpPr>
            <p:cNvPr id="14" name="object 34"/>
            <p:cNvSpPr/>
            <p:nvPr/>
          </p:nvSpPr>
          <p:spPr>
            <a:xfrm>
              <a:off x="467544" y="3795886"/>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sz="4400"/>
            </a:p>
          </p:txBody>
        </p:sp>
        <p:sp>
          <p:nvSpPr>
            <p:cNvPr id="15" name="object 41"/>
            <p:cNvSpPr txBox="1"/>
            <p:nvPr/>
          </p:nvSpPr>
          <p:spPr>
            <a:xfrm>
              <a:off x="513249" y="3920900"/>
              <a:ext cx="648072" cy="472106"/>
            </a:xfrm>
            <a:prstGeom prst="rect">
              <a:avLst/>
            </a:prstGeom>
          </p:spPr>
          <p:txBody>
            <a:bodyPr vert="horz" wrap="square" lIns="0" tIns="12065" rIns="0" bIns="0" rtlCol="0">
              <a:spAutoFit/>
            </a:bodyPr>
            <a:lstStyle/>
            <a:p>
              <a:pPr marL="12700">
                <a:lnSpc>
                  <a:spcPct val="100000"/>
                </a:lnSpc>
                <a:spcBef>
                  <a:spcPts val="95"/>
                </a:spcBef>
              </a:pPr>
              <a:r>
                <a:rPr lang="es-ES" sz="6600" spc="-80" dirty="0">
                  <a:latin typeface="Trebuchet MS"/>
                  <a:cs typeface="Trebuchet MS"/>
                </a:rPr>
                <a:t>EST</a:t>
              </a:r>
              <a:endParaRPr sz="6600" dirty="0">
                <a:latin typeface="Trebuchet MS"/>
                <a:cs typeface="Trebuchet MS"/>
              </a:endParaRPr>
            </a:p>
          </p:txBody>
        </p:sp>
      </p:grpSp>
      <p:sp>
        <p:nvSpPr>
          <p:cNvPr id="16" name="3 Marcador de contenido"/>
          <p:cNvSpPr txBox="1">
            <a:spLocks/>
          </p:cNvSpPr>
          <p:nvPr/>
        </p:nvSpPr>
        <p:spPr>
          <a:xfrm>
            <a:off x="3289836" y="821436"/>
            <a:ext cx="5184576" cy="3498896"/>
          </a:xfrm>
          <a:prstGeom prst="rect">
            <a:avLst/>
          </a:prstGeom>
        </p:spPr>
        <p:txBody>
          <a:bodyPr lIns="108000"/>
          <a:lstStyle/>
          <a:p>
            <a:pPr marR="0" lvl="0" indent="-342900" algn="l" defTabSz="914400" rtl="0" eaLnBrk="1" fontAlgn="auto" latinLnBrk="0" hangingPunct="1">
              <a:lnSpc>
                <a:spcPct val="100000"/>
              </a:lnSpc>
              <a:spcBef>
                <a:spcPct val="20000"/>
              </a:spcBef>
              <a:spcAft>
                <a:spcPts val="0"/>
              </a:spcAft>
              <a:buClrTx/>
              <a:buSzTx/>
              <a:tabLst/>
              <a:defRPr/>
            </a:pPr>
            <a:r>
              <a:rPr kumimoji="0" lang="es-ES" sz="2800" i="0" u="none" strike="noStrike" kern="1200" cap="none" spc="0" normalizeH="0" baseline="0" noProof="0" dirty="0">
                <a:ln>
                  <a:noFill/>
                </a:ln>
                <a:solidFill>
                  <a:schemeClr val="tx1"/>
                </a:solidFill>
                <a:effectLst/>
                <a:uLnTx/>
                <a:uFillTx/>
                <a:latin typeface="Century Gothic" pitchFamily="34" charset="0"/>
              </a:rPr>
              <a:t>Soporta algoritmos de curvas elípticas (</a:t>
            </a:r>
            <a:r>
              <a:rPr kumimoji="0" lang="es-ES" sz="2800" b="1" i="0" u="none" strike="noStrike" kern="1200" cap="none" spc="0" normalizeH="0" baseline="0" noProof="0" dirty="0">
                <a:ln>
                  <a:noFill/>
                </a:ln>
                <a:solidFill>
                  <a:schemeClr val="tx1"/>
                </a:solidFill>
                <a:effectLst/>
                <a:uLnTx/>
                <a:uFillTx/>
                <a:latin typeface="Century Gothic" pitchFamily="34" charset="0"/>
              </a:rPr>
              <a:t>ECC</a:t>
            </a:r>
            <a:r>
              <a:rPr kumimoji="0" lang="es-ES" sz="2800" i="0" u="none" strike="noStrike" kern="1200" cap="none" spc="0" normalizeH="0" baseline="0" noProof="0" dirty="0">
                <a:ln>
                  <a:noFill/>
                </a:ln>
                <a:solidFill>
                  <a:schemeClr val="tx1"/>
                </a:solidFill>
                <a:effectLst/>
                <a:uLnTx/>
                <a:uFillTx/>
                <a:latin typeface="Century Gothic" pitchFamily="34" charset="0"/>
              </a:rPr>
              <a:t>)</a:t>
            </a:r>
          </a:p>
          <a:p>
            <a:pPr marR="0" lvl="0" indent="-342900" algn="l" defTabSz="914400" rtl="0" eaLnBrk="1" fontAlgn="auto" latinLnBrk="0" hangingPunct="1">
              <a:lnSpc>
                <a:spcPct val="100000"/>
              </a:lnSpc>
              <a:spcBef>
                <a:spcPct val="20000"/>
              </a:spcBef>
              <a:spcAft>
                <a:spcPts val="0"/>
              </a:spcAft>
              <a:buClrTx/>
              <a:buSzTx/>
              <a:tabLst/>
              <a:defRPr/>
            </a:pPr>
            <a:endParaRPr kumimoji="0" lang="es-ES" sz="2800" i="0" u="none" strike="noStrike" kern="1200" cap="none" spc="0" normalizeH="0" baseline="0" noProof="0" dirty="0">
              <a:ln>
                <a:noFill/>
              </a:ln>
              <a:solidFill>
                <a:schemeClr val="tx1"/>
              </a:solidFill>
              <a:effectLst/>
              <a:uLnTx/>
              <a:uFillTx/>
              <a:latin typeface="Century Gothic" pitchFamily="34" charset="0"/>
            </a:endParaRPr>
          </a:p>
          <a:p>
            <a:pPr lvl="0" indent="-342900">
              <a:spcBef>
                <a:spcPct val="20000"/>
              </a:spcBef>
            </a:pPr>
            <a:r>
              <a:rPr kumimoji="0" lang="es-ES" sz="2800" b="1" i="0" u="none" strike="noStrike" kern="1200" cap="none" spc="0" normalizeH="0" baseline="0" noProof="0" dirty="0">
                <a:ln>
                  <a:noFill/>
                </a:ln>
                <a:solidFill>
                  <a:schemeClr val="tx1"/>
                </a:solidFill>
                <a:effectLst/>
                <a:uLnTx/>
                <a:uFillTx/>
                <a:latin typeface="Century Gothic" pitchFamily="34" charset="0"/>
              </a:rPr>
              <a:t>Generación de claves </a:t>
            </a:r>
            <a:r>
              <a:rPr kumimoji="0" lang="es-ES" sz="2800" i="0" u="none" strike="noStrike" kern="1200" cap="none" spc="0" normalizeH="0" baseline="0" noProof="0" dirty="0">
                <a:ln>
                  <a:noFill/>
                </a:ln>
                <a:solidFill>
                  <a:schemeClr val="tx1"/>
                </a:solidFill>
                <a:effectLst/>
                <a:uLnTx/>
                <a:uFillTx/>
                <a:latin typeface="Century Gothic" pitchFamily="34" charset="0"/>
              </a:rPr>
              <a:t>en el lado del servidor</a:t>
            </a:r>
          </a:p>
          <a:p>
            <a:pPr lvl="0" indent="-342900">
              <a:spcBef>
                <a:spcPct val="20000"/>
              </a:spcBef>
            </a:pPr>
            <a:endParaRPr lang="es-ES" sz="2800" dirty="0">
              <a:latin typeface="Century Gothic" pitchFamily="34" charset="0"/>
            </a:endParaRPr>
          </a:p>
          <a:p>
            <a:pPr lvl="0" indent="-342900">
              <a:spcBef>
                <a:spcPct val="20000"/>
              </a:spcBef>
            </a:pPr>
            <a:r>
              <a:rPr kumimoji="0" lang="es-ES" sz="2800" b="1" i="0" u="none" strike="noStrike" kern="1200" cap="none" spc="0" normalizeH="0" baseline="0" noProof="0" dirty="0">
                <a:ln>
                  <a:noFill/>
                </a:ln>
                <a:solidFill>
                  <a:schemeClr val="tx1"/>
                </a:solidFill>
                <a:effectLst/>
                <a:uLnTx/>
                <a:uFillTx/>
                <a:latin typeface="Century Gothic" pitchFamily="34" charset="0"/>
              </a:rPr>
              <a:t>Estándar</a:t>
            </a:r>
            <a:r>
              <a:rPr kumimoji="0" lang="es-ES" sz="2800" i="0" u="none" strike="noStrike" kern="1200" cap="none" spc="0" normalizeH="0" baseline="0" noProof="0" dirty="0">
                <a:ln>
                  <a:noFill/>
                </a:ln>
                <a:solidFill>
                  <a:schemeClr val="tx1"/>
                </a:solidFill>
                <a:effectLst/>
                <a:uLnTx/>
                <a:uFillTx/>
                <a:latin typeface="Century Gothic" pitchFamily="34" charset="0"/>
              </a:rPr>
              <a:t> (RFC7030)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14</a:t>
            </a:fld>
            <a:endParaRPr lang="en-US" dirty="0"/>
          </a:p>
        </p:txBody>
      </p:sp>
      <p:pic>
        <p:nvPicPr>
          <p:cNvPr id="73734" name="Picture 6" descr="Resultado de imagen de UML whiteboard programming"/>
          <p:cNvPicPr>
            <a:picLocks noChangeAspect="1" noChangeArrowheads="1"/>
          </p:cNvPicPr>
          <p:nvPr/>
        </p:nvPicPr>
        <p:blipFill>
          <a:blip r:embed="rId3" cstate="print">
            <a:grayscl/>
            <a:lum bright="-20000" contrast="-40000"/>
          </a:blip>
          <a:srcRect/>
          <a:stretch>
            <a:fillRect/>
          </a:stretch>
        </p:blipFill>
        <p:spPr bwMode="auto">
          <a:xfrm>
            <a:off x="0" y="-20538"/>
            <a:ext cx="9144000" cy="5256584"/>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Diseño de la PKI</a:t>
            </a:r>
          </a:p>
        </p:txBody>
      </p:sp>
      <p:sp>
        <p:nvSpPr>
          <p:cNvPr id="14" name="13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1717720" y="267494"/>
            <a:ext cx="593432" cy="1015663"/>
          </a:xfrm>
          <a:prstGeom prst="rect">
            <a:avLst/>
          </a:prstGeom>
        </p:spPr>
        <p:txBody>
          <a:bodyPr wrap="none">
            <a:spAutoFit/>
          </a:bodyPr>
          <a:lstStyle/>
          <a:p>
            <a:r>
              <a:rPr lang="es-ES" sz="6000" dirty="0">
                <a:latin typeface="TSTAR PRO Headline" pitchFamily="50" charset="0"/>
              </a:rPr>
              <a:t>4</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Modelado software</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15</a:t>
            </a:fld>
            <a:endParaRPr lang="en-US" dirty="0"/>
          </a:p>
        </p:txBody>
      </p:sp>
      <p:grpSp>
        <p:nvGrpSpPr>
          <p:cNvPr id="39" name="38 Grupo"/>
          <p:cNvGrpSpPr/>
          <p:nvPr/>
        </p:nvGrpSpPr>
        <p:grpSpPr>
          <a:xfrm>
            <a:off x="3953424" y="1916304"/>
            <a:ext cx="1224136" cy="1488178"/>
            <a:chOff x="755576" y="1210204"/>
            <a:chExt cx="1224136" cy="1488178"/>
          </a:xfrm>
        </p:grpSpPr>
        <p:sp>
          <p:nvSpPr>
            <p:cNvPr id="25" name="object 34"/>
            <p:cNvSpPr/>
            <p:nvPr/>
          </p:nvSpPr>
          <p:spPr>
            <a:xfrm>
              <a:off x="870096" y="1210204"/>
              <a:ext cx="994132" cy="994132"/>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b="1"/>
            </a:p>
          </p:txBody>
        </p:sp>
        <p:sp>
          <p:nvSpPr>
            <p:cNvPr id="26" name="object 41"/>
            <p:cNvSpPr txBox="1"/>
            <p:nvPr/>
          </p:nvSpPr>
          <p:spPr>
            <a:xfrm>
              <a:off x="755576" y="2211710"/>
              <a:ext cx="1224136" cy="486672"/>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METODOLOGÍA</a:t>
              </a:r>
            </a:p>
            <a:p>
              <a:pPr marL="12700" algn="ctr">
                <a:lnSpc>
                  <a:spcPct val="100000"/>
                </a:lnSpc>
                <a:spcBef>
                  <a:spcPts val="95"/>
                </a:spcBef>
              </a:pPr>
              <a:r>
                <a:rPr lang="es-ES" sz="1500" b="1" spc="-80" dirty="0">
                  <a:latin typeface="Trebuchet MS"/>
                  <a:cs typeface="Trebuchet MS"/>
                </a:rPr>
                <a:t>DE DISEÑO</a:t>
              </a:r>
              <a:endParaRPr sz="1500" b="1" dirty="0">
                <a:latin typeface="Trebuchet MS"/>
                <a:cs typeface="Trebuchet MS"/>
              </a:endParaRPr>
            </a:p>
          </p:txBody>
        </p:sp>
        <p:grpSp>
          <p:nvGrpSpPr>
            <p:cNvPr id="19" name="Google Shape;491;p39"/>
            <p:cNvGrpSpPr/>
            <p:nvPr/>
          </p:nvGrpSpPr>
          <p:grpSpPr>
            <a:xfrm>
              <a:off x="1019430" y="1419622"/>
              <a:ext cx="685448" cy="586914"/>
              <a:chOff x="1934025" y="1001650"/>
              <a:chExt cx="415300" cy="355600"/>
            </a:xfrm>
          </p:grpSpPr>
          <p:sp>
            <p:nvSpPr>
              <p:cNvPr id="20" name="Google Shape;492;p39"/>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493;p39"/>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494;p39"/>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3" name="Google Shape;495;p39"/>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40" name="object 49"/>
          <p:cNvSpPr/>
          <p:nvPr/>
        </p:nvSpPr>
        <p:spPr>
          <a:xfrm flipV="1">
            <a:off x="2411759" y="2329436"/>
            <a:ext cx="1529875" cy="9829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1" name="object 72"/>
          <p:cNvSpPr/>
          <p:nvPr/>
        </p:nvSpPr>
        <p:spPr>
          <a:xfrm>
            <a:off x="2304614" y="2390864"/>
            <a:ext cx="68580" cy="68579"/>
          </a:xfrm>
          <a:prstGeom prst="rect">
            <a:avLst/>
          </a:prstGeom>
          <a:blipFill>
            <a:blip r:embed="rId3" cstate="print"/>
            <a:stretch>
              <a:fillRect/>
            </a:stretch>
          </a:blipFill>
        </p:spPr>
        <p:txBody>
          <a:bodyPr wrap="square" lIns="0" tIns="0" rIns="0" bIns="0" rtlCol="0"/>
          <a:lstStyle/>
          <a:p>
            <a:endParaRPr/>
          </a:p>
        </p:txBody>
      </p:sp>
      <p:sp>
        <p:nvSpPr>
          <p:cNvPr id="42" name="object 41"/>
          <p:cNvSpPr txBox="1"/>
          <p:nvPr/>
        </p:nvSpPr>
        <p:spPr>
          <a:xfrm>
            <a:off x="971600" y="2283718"/>
            <a:ext cx="1224136" cy="243015"/>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SEGUIMIENTO</a:t>
            </a:r>
            <a:endParaRPr sz="1500" b="1" dirty="0">
              <a:latin typeface="Trebuchet MS"/>
              <a:cs typeface="Trebuchet MS"/>
            </a:endParaRPr>
          </a:p>
        </p:txBody>
      </p:sp>
      <p:sp>
        <p:nvSpPr>
          <p:cNvPr id="43" name="object 41"/>
          <p:cNvSpPr txBox="1"/>
          <p:nvPr/>
        </p:nvSpPr>
        <p:spPr>
          <a:xfrm>
            <a:off x="3851920" y="843558"/>
            <a:ext cx="1512168" cy="243015"/>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DOCUMENTACIÓN</a:t>
            </a:r>
            <a:endParaRPr sz="1500" b="1" dirty="0">
              <a:latin typeface="Trebuchet MS"/>
              <a:cs typeface="Trebuchet MS"/>
            </a:endParaRPr>
          </a:p>
        </p:txBody>
      </p:sp>
      <p:sp>
        <p:nvSpPr>
          <p:cNvPr id="44" name="object 41"/>
          <p:cNvSpPr txBox="1"/>
          <p:nvPr/>
        </p:nvSpPr>
        <p:spPr>
          <a:xfrm>
            <a:off x="6732240" y="2139702"/>
            <a:ext cx="1656184" cy="473848"/>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COHERENCIA Y SINCRONIZACIÓN</a:t>
            </a:r>
            <a:endParaRPr sz="1500" b="1" dirty="0">
              <a:latin typeface="Trebuchet MS"/>
              <a:cs typeface="Trebuchet MS"/>
            </a:endParaRPr>
          </a:p>
        </p:txBody>
      </p:sp>
      <p:sp>
        <p:nvSpPr>
          <p:cNvPr id="45" name="object 41"/>
          <p:cNvSpPr txBox="1"/>
          <p:nvPr/>
        </p:nvSpPr>
        <p:spPr>
          <a:xfrm>
            <a:off x="3953424" y="4299942"/>
            <a:ext cx="1224136" cy="473848"/>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TOMA DE DECISIONES</a:t>
            </a:r>
            <a:endParaRPr sz="1500" b="1" dirty="0">
              <a:latin typeface="Trebuchet MS"/>
              <a:cs typeface="Trebuchet MS"/>
            </a:endParaRPr>
          </a:p>
        </p:txBody>
      </p:sp>
      <p:sp>
        <p:nvSpPr>
          <p:cNvPr id="46" name="object 49"/>
          <p:cNvSpPr/>
          <p:nvPr/>
        </p:nvSpPr>
        <p:spPr>
          <a:xfrm flipV="1">
            <a:off x="5202365" y="2326230"/>
            <a:ext cx="1529875" cy="9829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7" name="object 72"/>
          <p:cNvSpPr/>
          <p:nvPr/>
        </p:nvSpPr>
        <p:spPr>
          <a:xfrm>
            <a:off x="6730026" y="2387658"/>
            <a:ext cx="68580" cy="68579"/>
          </a:xfrm>
          <a:prstGeom prst="rect">
            <a:avLst/>
          </a:prstGeom>
          <a:blipFill>
            <a:blip r:embed="rId3" cstate="print"/>
            <a:stretch>
              <a:fillRect/>
            </a:stretch>
          </a:blipFill>
        </p:spPr>
        <p:txBody>
          <a:bodyPr wrap="square" lIns="0" tIns="0" rIns="0" bIns="0" rtlCol="0"/>
          <a:lstStyle/>
          <a:p>
            <a:endParaRPr/>
          </a:p>
        </p:txBody>
      </p:sp>
      <p:sp>
        <p:nvSpPr>
          <p:cNvPr id="48" name="object 49"/>
          <p:cNvSpPr/>
          <p:nvPr/>
        </p:nvSpPr>
        <p:spPr>
          <a:xfrm rot="16200000" flipV="1">
            <a:off x="4238858" y="1490764"/>
            <a:ext cx="576064" cy="7200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9" name="object 72"/>
          <p:cNvSpPr/>
          <p:nvPr/>
        </p:nvSpPr>
        <p:spPr>
          <a:xfrm>
            <a:off x="4531184" y="1172370"/>
            <a:ext cx="68580" cy="68579"/>
          </a:xfrm>
          <a:prstGeom prst="rect">
            <a:avLst/>
          </a:prstGeom>
          <a:blipFill>
            <a:blip r:embed="rId3" cstate="print"/>
            <a:stretch>
              <a:fillRect/>
            </a:stretch>
          </a:blipFill>
        </p:spPr>
        <p:txBody>
          <a:bodyPr wrap="square" lIns="0" tIns="0" rIns="0" bIns="0" rtlCol="0"/>
          <a:lstStyle/>
          <a:p>
            <a:endParaRPr/>
          </a:p>
        </p:txBody>
      </p:sp>
      <p:sp>
        <p:nvSpPr>
          <p:cNvPr id="50" name="object 49"/>
          <p:cNvSpPr/>
          <p:nvPr/>
        </p:nvSpPr>
        <p:spPr>
          <a:xfrm rot="5400000" flipV="1">
            <a:off x="4309171" y="3745134"/>
            <a:ext cx="576064" cy="7200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52" name="object 72"/>
          <p:cNvSpPr/>
          <p:nvPr/>
        </p:nvSpPr>
        <p:spPr>
          <a:xfrm>
            <a:off x="4527756" y="4026658"/>
            <a:ext cx="68580" cy="685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Modelado software</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16</a:t>
            </a:fld>
            <a:endParaRPr lang="en-US" dirty="0"/>
          </a:p>
        </p:txBody>
      </p:sp>
      <p:grpSp>
        <p:nvGrpSpPr>
          <p:cNvPr id="22" name="71 Grupo"/>
          <p:cNvGrpSpPr/>
          <p:nvPr/>
        </p:nvGrpSpPr>
        <p:grpSpPr>
          <a:xfrm>
            <a:off x="3240280" y="2894115"/>
            <a:ext cx="1475735" cy="365262"/>
            <a:chOff x="3240281" y="2894115"/>
            <a:chExt cx="891879" cy="365262"/>
          </a:xfrm>
        </p:grpSpPr>
        <p:sp>
          <p:nvSpPr>
            <p:cNvPr id="5" name="object 40"/>
            <p:cNvSpPr/>
            <p:nvPr/>
          </p:nvSpPr>
          <p:spPr>
            <a:xfrm>
              <a:off x="3253175" y="3213658"/>
              <a:ext cx="878985"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6" name="object 44"/>
            <p:cNvSpPr txBox="1"/>
            <p:nvPr/>
          </p:nvSpPr>
          <p:spPr>
            <a:xfrm>
              <a:off x="3240281" y="2894115"/>
              <a:ext cx="848360" cy="243015"/>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DISEÑO  (CÓMO)</a:t>
              </a:r>
              <a:endParaRPr sz="1500" dirty="0">
                <a:latin typeface="Century Gothic"/>
                <a:cs typeface="Century Gothic"/>
              </a:endParaRPr>
            </a:p>
          </p:txBody>
        </p:sp>
      </p:grpSp>
      <p:grpSp>
        <p:nvGrpSpPr>
          <p:cNvPr id="23" name="69 Grupo"/>
          <p:cNvGrpSpPr/>
          <p:nvPr/>
        </p:nvGrpSpPr>
        <p:grpSpPr>
          <a:xfrm>
            <a:off x="2483768" y="2068371"/>
            <a:ext cx="412147" cy="951874"/>
            <a:chOff x="2483768" y="2068371"/>
            <a:chExt cx="412147" cy="951874"/>
          </a:xfrm>
        </p:grpSpPr>
        <p:sp>
          <p:nvSpPr>
            <p:cNvPr id="10" name="object 56"/>
            <p:cNvSpPr/>
            <p:nvPr/>
          </p:nvSpPr>
          <p:spPr>
            <a:xfrm>
              <a:off x="2483768" y="2068371"/>
              <a:ext cx="0" cy="941069"/>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11" name="object 57"/>
            <p:cNvSpPr/>
            <p:nvPr/>
          </p:nvSpPr>
          <p:spPr>
            <a:xfrm>
              <a:off x="2506025" y="3020245"/>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grpSp>
      <p:grpSp>
        <p:nvGrpSpPr>
          <p:cNvPr id="26" name="68 Grupo"/>
          <p:cNvGrpSpPr/>
          <p:nvPr/>
        </p:nvGrpSpPr>
        <p:grpSpPr>
          <a:xfrm>
            <a:off x="2052492" y="1048108"/>
            <a:ext cx="843423" cy="1019899"/>
            <a:chOff x="2052492" y="1048108"/>
            <a:chExt cx="843423" cy="1019899"/>
          </a:xfrm>
        </p:grpSpPr>
        <p:sp>
          <p:nvSpPr>
            <p:cNvPr id="7" name="object 49"/>
            <p:cNvSpPr/>
            <p:nvPr/>
          </p:nvSpPr>
          <p:spPr>
            <a:xfrm>
              <a:off x="2163726" y="2039093"/>
              <a:ext cx="308610" cy="0"/>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8" name="object 50"/>
            <p:cNvSpPr/>
            <p:nvPr/>
          </p:nvSpPr>
          <p:spPr>
            <a:xfrm>
              <a:off x="2483768" y="1059582"/>
              <a:ext cx="0" cy="951865"/>
            </a:xfrm>
            <a:custGeom>
              <a:avLst/>
              <a:gdLst/>
              <a:ahLst/>
              <a:cxnLst/>
              <a:rect l="l" t="t" r="r" b="b"/>
              <a:pathLst>
                <a:path h="951864">
                  <a:moveTo>
                    <a:pt x="0" y="951763"/>
                  </a:moveTo>
                  <a:lnTo>
                    <a:pt x="0" y="0"/>
                  </a:lnTo>
                </a:path>
              </a:pathLst>
            </a:custGeom>
            <a:ln w="11430">
              <a:solidFill>
                <a:srgbClr val="000000"/>
              </a:solidFill>
              <a:prstDash val="dot"/>
            </a:ln>
          </p:spPr>
          <p:txBody>
            <a:bodyPr wrap="square" lIns="0" tIns="0" rIns="0" bIns="0" rtlCol="0"/>
            <a:lstStyle/>
            <a:p>
              <a:endParaRPr/>
            </a:p>
          </p:txBody>
        </p:sp>
        <p:sp>
          <p:nvSpPr>
            <p:cNvPr id="9" name="object 51"/>
            <p:cNvSpPr/>
            <p:nvPr/>
          </p:nvSpPr>
          <p:spPr>
            <a:xfrm>
              <a:off x="2506025" y="1048108"/>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12" name="object 72"/>
            <p:cNvSpPr/>
            <p:nvPr/>
          </p:nvSpPr>
          <p:spPr>
            <a:xfrm>
              <a:off x="2052492" y="1999428"/>
              <a:ext cx="68580" cy="68579"/>
            </a:xfrm>
            <a:prstGeom prst="rect">
              <a:avLst/>
            </a:prstGeom>
            <a:blipFill>
              <a:blip r:embed="rId3" cstate="print"/>
              <a:stretch>
                <a:fillRect/>
              </a:stretch>
            </a:blipFill>
          </p:spPr>
          <p:txBody>
            <a:bodyPr wrap="square" lIns="0" tIns="0" rIns="0" bIns="0" rtlCol="0"/>
            <a:lstStyle/>
            <a:p>
              <a:endParaRPr/>
            </a:p>
          </p:txBody>
        </p:sp>
      </p:grpSp>
      <p:grpSp>
        <p:nvGrpSpPr>
          <p:cNvPr id="27" name="67 Grupo"/>
          <p:cNvGrpSpPr/>
          <p:nvPr/>
        </p:nvGrpSpPr>
        <p:grpSpPr>
          <a:xfrm>
            <a:off x="755576" y="1899613"/>
            <a:ext cx="1008111" cy="319543"/>
            <a:chOff x="755576" y="1899613"/>
            <a:chExt cx="1008111" cy="319543"/>
          </a:xfrm>
        </p:grpSpPr>
        <p:sp>
          <p:nvSpPr>
            <p:cNvPr id="13" name="object 40"/>
            <p:cNvSpPr/>
            <p:nvPr/>
          </p:nvSpPr>
          <p:spPr>
            <a:xfrm flipV="1">
              <a:off x="768470" y="2173437"/>
              <a:ext cx="995217"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14" name="object 44"/>
            <p:cNvSpPr txBox="1"/>
            <p:nvPr/>
          </p:nvSpPr>
          <p:spPr>
            <a:xfrm>
              <a:off x="755576" y="1899613"/>
              <a:ext cx="848360" cy="243015"/>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PRAGMA</a:t>
              </a:r>
              <a:endParaRPr sz="1500" dirty="0">
                <a:latin typeface="Century Gothic"/>
                <a:cs typeface="Century Gothic"/>
              </a:endParaRPr>
            </a:p>
          </p:txBody>
        </p:sp>
      </p:grpSp>
      <p:grpSp>
        <p:nvGrpSpPr>
          <p:cNvPr id="28" name="70 Grupo"/>
          <p:cNvGrpSpPr/>
          <p:nvPr/>
        </p:nvGrpSpPr>
        <p:grpSpPr>
          <a:xfrm>
            <a:off x="3246978" y="915566"/>
            <a:ext cx="1469038" cy="317198"/>
            <a:chOff x="3246978" y="915566"/>
            <a:chExt cx="848360" cy="317198"/>
          </a:xfrm>
        </p:grpSpPr>
        <p:sp>
          <p:nvSpPr>
            <p:cNvPr id="4" name="object 39"/>
            <p:cNvSpPr/>
            <p:nvPr/>
          </p:nvSpPr>
          <p:spPr>
            <a:xfrm flipV="1">
              <a:off x="3253175" y="1187045"/>
              <a:ext cx="742761"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15" name="object 44"/>
            <p:cNvSpPr txBox="1"/>
            <p:nvPr/>
          </p:nvSpPr>
          <p:spPr>
            <a:xfrm>
              <a:off x="3246978" y="915566"/>
              <a:ext cx="848360" cy="243015"/>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ANÁLISIS  (QUÉ)</a:t>
              </a:r>
              <a:endParaRPr sz="1500" dirty="0">
                <a:latin typeface="Century Gothic"/>
                <a:cs typeface="Century Gothic"/>
              </a:endParaRPr>
            </a:p>
          </p:txBody>
        </p:sp>
      </p:grpSp>
      <p:grpSp>
        <p:nvGrpSpPr>
          <p:cNvPr id="81" name="80 Grupo"/>
          <p:cNvGrpSpPr/>
          <p:nvPr/>
        </p:nvGrpSpPr>
        <p:grpSpPr>
          <a:xfrm>
            <a:off x="3164293" y="1387169"/>
            <a:ext cx="942155" cy="1033734"/>
            <a:chOff x="3164293" y="1387169"/>
            <a:chExt cx="942155" cy="1033734"/>
          </a:xfrm>
        </p:grpSpPr>
        <p:sp>
          <p:nvSpPr>
            <p:cNvPr id="16" name="object 34"/>
            <p:cNvSpPr/>
            <p:nvPr/>
          </p:nvSpPr>
          <p:spPr>
            <a:xfrm>
              <a:off x="3275856" y="1387169"/>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18" name="object 41"/>
            <p:cNvSpPr txBox="1"/>
            <p:nvPr/>
          </p:nvSpPr>
          <p:spPr>
            <a:xfrm>
              <a:off x="3164293" y="2177888"/>
              <a:ext cx="942155" cy="243015"/>
            </a:xfrm>
            <a:prstGeom prst="rect">
              <a:avLst/>
            </a:prstGeom>
          </p:spPr>
          <p:txBody>
            <a:bodyPr vert="horz" wrap="square" lIns="0" tIns="12065" rIns="0" bIns="0" rtlCol="0">
              <a:spAutoFit/>
            </a:bodyPr>
            <a:lstStyle/>
            <a:p>
              <a:pPr marL="12700">
                <a:lnSpc>
                  <a:spcPct val="100000"/>
                </a:lnSpc>
                <a:spcBef>
                  <a:spcPts val="95"/>
                </a:spcBef>
              </a:pPr>
              <a:r>
                <a:rPr lang="es-ES" sz="1500" spc="-80" dirty="0">
                  <a:latin typeface="Trebuchet MS"/>
                  <a:cs typeface="Trebuchet MS"/>
                </a:rPr>
                <a:t>REQUISITOS</a:t>
              </a:r>
              <a:endParaRPr sz="1500" dirty="0">
                <a:latin typeface="Trebuchet MS"/>
                <a:cs typeface="Trebuchet MS"/>
              </a:endParaRPr>
            </a:p>
          </p:txBody>
        </p:sp>
        <p:grpSp>
          <p:nvGrpSpPr>
            <p:cNvPr id="52" name="Google Shape;448;p39"/>
            <p:cNvGrpSpPr/>
            <p:nvPr/>
          </p:nvGrpSpPr>
          <p:grpSpPr>
            <a:xfrm>
              <a:off x="3467815" y="1531185"/>
              <a:ext cx="342903" cy="447293"/>
              <a:chOff x="590250" y="244200"/>
              <a:chExt cx="407975" cy="532175"/>
            </a:xfrm>
          </p:grpSpPr>
          <p:sp>
            <p:nvSpPr>
              <p:cNvPr id="29" name="Google Shape;449;p3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0;p3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1;p3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2;p3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3;p3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39"/>
              <p:cNvSpPr/>
              <p:nvPr/>
            </p:nvSpPr>
            <p:spPr>
              <a:xfrm>
                <a:off x="649925" y="590050"/>
                <a:ext cx="133975" cy="25"/>
              </a:xfrm>
              <a:custGeom>
                <a:avLst/>
                <a:gdLst/>
                <a:ahLst/>
                <a:cxnLst/>
                <a:rect l="l" t="t" r="r" b="b"/>
                <a:pathLst>
                  <a:path w="5359" h="1" fill="none" extrusionOk="0">
                    <a:moveTo>
                      <a:pt x="5358" y="0"/>
                    </a:moveTo>
                    <a:lnTo>
                      <a:pt x="0" y="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39"/>
              <p:cNvSpPr/>
              <p:nvPr/>
            </p:nvSpPr>
            <p:spPr>
              <a:xfrm>
                <a:off x="649925" y="534625"/>
                <a:ext cx="255750" cy="25"/>
              </a:xfrm>
              <a:custGeom>
                <a:avLst/>
                <a:gdLst/>
                <a:ahLst/>
                <a:cxnLst/>
                <a:rect l="l" t="t" r="r" b="b"/>
                <a:pathLst>
                  <a:path w="10230" h="1" fill="none" extrusionOk="0">
                    <a:moveTo>
                      <a:pt x="10229" y="1"/>
                    </a:moveTo>
                    <a:lnTo>
                      <a:pt x="0"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39"/>
              <p:cNvSpPr/>
              <p:nvPr/>
            </p:nvSpPr>
            <p:spPr>
              <a:xfrm>
                <a:off x="649925" y="479825"/>
                <a:ext cx="255750" cy="25"/>
              </a:xfrm>
              <a:custGeom>
                <a:avLst/>
                <a:gdLst/>
                <a:ahLst/>
                <a:cxnLst/>
                <a:rect l="l" t="t" r="r" b="b"/>
                <a:pathLst>
                  <a:path w="10230" h="1" fill="none" extrusionOk="0">
                    <a:moveTo>
                      <a:pt x="10229" y="1"/>
                    </a:moveTo>
                    <a:lnTo>
                      <a:pt x="0"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39"/>
              <p:cNvSpPr/>
              <p:nvPr/>
            </p:nvSpPr>
            <p:spPr>
              <a:xfrm>
                <a:off x="649925" y="424425"/>
                <a:ext cx="255750" cy="25"/>
              </a:xfrm>
              <a:custGeom>
                <a:avLst/>
                <a:gdLst/>
                <a:ahLst/>
                <a:cxnLst/>
                <a:rect l="l" t="t" r="r" b="b"/>
                <a:pathLst>
                  <a:path w="10230" h="1" fill="none" extrusionOk="0">
                    <a:moveTo>
                      <a:pt x="10229" y="1"/>
                    </a:moveTo>
                    <a:lnTo>
                      <a:pt x="0"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3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39"/>
              <p:cNvSpPr/>
              <p:nvPr/>
            </p:nvSpPr>
            <p:spPr>
              <a:xfrm>
                <a:off x="654800" y="244200"/>
                <a:ext cx="25" cy="51175"/>
              </a:xfrm>
              <a:custGeom>
                <a:avLst/>
                <a:gdLst/>
                <a:ahLst/>
                <a:cxnLst/>
                <a:rect l="l" t="t" r="r" b="b"/>
                <a:pathLst>
                  <a:path w="1" h="2047" fill="none" extrusionOk="0">
                    <a:moveTo>
                      <a:pt x="0" y="1"/>
                    </a:moveTo>
                    <a:lnTo>
                      <a:pt x="0" y="2046"/>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39"/>
              <p:cNvSpPr/>
              <p:nvPr/>
            </p:nvSpPr>
            <p:spPr>
              <a:xfrm>
                <a:off x="737600" y="244200"/>
                <a:ext cx="25" cy="51175"/>
              </a:xfrm>
              <a:custGeom>
                <a:avLst/>
                <a:gdLst/>
                <a:ahLst/>
                <a:cxnLst/>
                <a:rect l="l" t="t" r="r" b="b"/>
                <a:pathLst>
                  <a:path w="1" h="2047" fill="none" extrusionOk="0">
                    <a:moveTo>
                      <a:pt x="1" y="1"/>
                    </a:moveTo>
                    <a:lnTo>
                      <a:pt x="1" y="2046"/>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39"/>
              <p:cNvSpPr/>
              <p:nvPr/>
            </p:nvSpPr>
            <p:spPr>
              <a:xfrm>
                <a:off x="820400" y="244200"/>
                <a:ext cx="25" cy="51175"/>
              </a:xfrm>
              <a:custGeom>
                <a:avLst/>
                <a:gdLst/>
                <a:ahLst/>
                <a:cxnLst/>
                <a:rect l="l" t="t" r="r" b="b"/>
                <a:pathLst>
                  <a:path w="1" h="2047" fill="none" extrusionOk="0">
                    <a:moveTo>
                      <a:pt x="1" y="1"/>
                    </a:moveTo>
                    <a:lnTo>
                      <a:pt x="1" y="2046"/>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39"/>
              <p:cNvSpPr/>
              <p:nvPr/>
            </p:nvSpPr>
            <p:spPr>
              <a:xfrm>
                <a:off x="903225" y="244200"/>
                <a:ext cx="25" cy="51175"/>
              </a:xfrm>
              <a:custGeom>
                <a:avLst/>
                <a:gdLst/>
                <a:ahLst/>
                <a:cxnLst/>
                <a:rect l="l" t="t" r="r" b="b"/>
                <a:pathLst>
                  <a:path w="1" h="2047" fill="none" extrusionOk="0">
                    <a:moveTo>
                      <a:pt x="0" y="1"/>
                    </a:moveTo>
                    <a:lnTo>
                      <a:pt x="0" y="2046"/>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 name="77 Grupo"/>
          <p:cNvGrpSpPr/>
          <p:nvPr/>
        </p:nvGrpSpPr>
        <p:grpSpPr>
          <a:xfrm>
            <a:off x="4283968" y="1387169"/>
            <a:ext cx="1590193" cy="1033734"/>
            <a:chOff x="4283968" y="1387169"/>
            <a:chExt cx="1590193" cy="1033734"/>
          </a:xfrm>
        </p:grpSpPr>
        <p:sp>
          <p:nvSpPr>
            <p:cNvPr id="24" name="object 65"/>
            <p:cNvSpPr/>
            <p:nvPr/>
          </p:nvSpPr>
          <p:spPr>
            <a:xfrm>
              <a:off x="4283968" y="2307115"/>
              <a:ext cx="348615" cy="0"/>
            </a:xfrm>
            <a:custGeom>
              <a:avLst/>
              <a:gdLst/>
              <a:ahLst/>
              <a:cxnLst/>
              <a:rect l="l" t="t" r="r" b="b"/>
              <a:pathLst>
                <a:path w="348615">
                  <a:moveTo>
                    <a:pt x="0" y="0"/>
                  </a:moveTo>
                  <a:lnTo>
                    <a:pt x="348221" y="0"/>
                  </a:lnTo>
                </a:path>
              </a:pathLst>
            </a:custGeom>
            <a:ln w="11430">
              <a:solidFill>
                <a:srgbClr val="25EE32"/>
              </a:solidFill>
            </a:ln>
          </p:spPr>
          <p:txBody>
            <a:bodyPr wrap="square" lIns="0" tIns="0" rIns="0" bIns="0" rtlCol="0"/>
            <a:lstStyle/>
            <a:p>
              <a:endParaRPr/>
            </a:p>
          </p:txBody>
        </p:sp>
        <p:grpSp>
          <p:nvGrpSpPr>
            <p:cNvPr id="54" name="73 Grupo"/>
            <p:cNvGrpSpPr/>
            <p:nvPr/>
          </p:nvGrpSpPr>
          <p:grpSpPr>
            <a:xfrm>
              <a:off x="4875306" y="1387169"/>
              <a:ext cx="998855" cy="1033734"/>
              <a:chOff x="4875306" y="1387169"/>
              <a:chExt cx="998855" cy="1033734"/>
            </a:xfrm>
          </p:grpSpPr>
          <p:sp>
            <p:nvSpPr>
              <p:cNvPr id="17" name="object 36"/>
              <p:cNvSpPr/>
              <p:nvPr/>
            </p:nvSpPr>
            <p:spPr>
              <a:xfrm>
                <a:off x="4990068" y="1387169"/>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19" name="object 45"/>
              <p:cNvSpPr txBox="1"/>
              <p:nvPr/>
            </p:nvSpPr>
            <p:spPr>
              <a:xfrm>
                <a:off x="4875306" y="2177888"/>
                <a:ext cx="998855" cy="243015"/>
              </a:xfrm>
              <a:prstGeom prst="rect">
                <a:avLst/>
              </a:prstGeom>
            </p:spPr>
            <p:txBody>
              <a:bodyPr vert="horz" wrap="square" lIns="0" tIns="12065" rIns="0" bIns="0" rtlCol="0">
                <a:spAutoFit/>
              </a:bodyPr>
              <a:lstStyle/>
              <a:p>
                <a:pPr marL="12700">
                  <a:lnSpc>
                    <a:spcPct val="100000"/>
                  </a:lnSpc>
                  <a:spcBef>
                    <a:spcPts val="95"/>
                  </a:spcBef>
                </a:pPr>
                <a:r>
                  <a:rPr lang="es-ES" sz="1500" spc="-50" dirty="0">
                    <a:latin typeface="Trebuchet MS"/>
                    <a:cs typeface="Trebuchet MS"/>
                  </a:rPr>
                  <a:t>DIAGRAMAS</a:t>
                </a:r>
                <a:endParaRPr sz="1500" dirty="0">
                  <a:latin typeface="Trebuchet MS"/>
                  <a:cs typeface="Trebuchet MS"/>
                </a:endParaRPr>
              </a:p>
            </p:txBody>
          </p:sp>
          <p:sp>
            <p:nvSpPr>
              <p:cNvPr id="43" name="Google Shape;530;p39"/>
              <p:cNvSpPr/>
              <p:nvPr/>
            </p:nvSpPr>
            <p:spPr>
              <a:xfrm>
                <a:off x="5123640" y="1531186"/>
                <a:ext cx="480784" cy="48078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82 Grupo"/>
          <p:cNvGrpSpPr/>
          <p:nvPr/>
        </p:nvGrpSpPr>
        <p:grpSpPr>
          <a:xfrm>
            <a:off x="6067258" y="1387175"/>
            <a:ext cx="2105142" cy="1277385"/>
            <a:chOff x="6067258" y="1387175"/>
            <a:chExt cx="2105142" cy="1277385"/>
          </a:xfrm>
        </p:grpSpPr>
        <p:sp>
          <p:nvSpPr>
            <p:cNvPr id="25" name="object 67"/>
            <p:cNvSpPr/>
            <p:nvPr/>
          </p:nvSpPr>
          <p:spPr>
            <a:xfrm>
              <a:off x="6067258" y="2307115"/>
              <a:ext cx="348615" cy="0"/>
            </a:xfrm>
            <a:custGeom>
              <a:avLst/>
              <a:gdLst/>
              <a:ahLst/>
              <a:cxnLst/>
              <a:rect l="l" t="t" r="r" b="b"/>
              <a:pathLst>
                <a:path w="348615">
                  <a:moveTo>
                    <a:pt x="0" y="0"/>
                  </a:moveTo>
                  <a:lnTo>
                    <a:pt x="348221" y="0"/>
                  </a:lnTo>
                </a:path>
              </a:pathLst>
            </a:custGeom>
            <a:ln w="11430">
              <a:solidFill>
                <a:srgbClr val="25EE32"/>
              </a:solidFill>
            </a:ln>
          </p:spPr>
          <p:txBody>
            <a:bodyPr wrap="square" lIns="0" tIns="0" rIns="0" bIns="0" rtlCol="0"/>
            <a:lstStyle/>
            <a:p>
              <a:endParaRPr/>
            </a:p>
          </p:txBody>
        </p:sp>
        <p:grpSp>
          <p:nvGrpSpPr>
            <p:cNvPr id="82" name="81 Grupo"/>
            <p:cNvGrpSpPr/>
            <p:nvPr/>
          </p:nvGrpSpPr>
          <p:grpSpPr>
            <a:xfrm>
              <a:off x="6563372" y="1387175"/>
              <a:ext cx="1609028" cy="1277385"/>
              <a:chOff x="6563372" y="1387175"/>
              <a:chExt cx="1609028" cy="1277385"/>
            </a:xfrm>
          </p:grpSpPr>
          <p:sp>
            <p:nvSpPr>
              <p:cNvPr id="20" name="object 47"/>
              <p:cNvSpPr txBox="1"/>
              <p:nvPr/>
            </p:nvSpPr>
            <p:spPr>
              <a:xfrm>
                <a:off x="6563372" y="2177888"/>
                <a:ext cx="1609028" cy="486672"/>
              </a:xfrm>
              <a:prstGeom prst="rect">
                <a:avLst/>
              </a:prstGeom>
            </p:spPr>
            <p:txBody>
              <a:bodyPr vert="horz" wrap="square" lIns="0" tIns="12065" rIns="0" bIns="0" rtlCol="0">
                <a:spAutoFit/>
              </a:bodyPr>
              <a:lstStyle/>
              <a:p>
                <a:pPr marL="12700" algn="ctr">
                  <a:lnSpc>
                    <a:spcPct val="100000"/>
                  </a:lnSpc>
                  <a:spcBef>
                    <a:spcPts val="95"/>
                  </a:spcBef>
                </a:pPr>
                <a:r>
                  <a:rPr lang="es-ES" sz="1500" spc="-30" dirty="0">
                    <a:latin typeface="Trebuchet MS"/>
                    <a:cs typeface="Trebuchet MS"/>
                  </a:rPr>
                  <a:t>ESPECIFICACIONES</a:t>
                </a:r>
              </a:p>
              <a:p>
                <a:pPr marL="12700" algn="ctr">
                  <a:lnSpc>
                    <a:spcPct val="100000"/>
                  </a:lnSpc>
                  <a:spcBef>
                    <a:spcPts val="95"/>
                  </a:spcBef>
                </a:pPr>
                <a:r>
                  <a:rPr lang="es-ES" sz="1500" spc="-30" dirty="0">
                    <a:latin typeface="Trebuchet MS"/>
                    <a:cs typeface="Trebuchet MS"/>
                  </a:rPr>
                  <a:t>SOFTWARE</a:t>
                </a:r>
                <a:endParaRPr sz="1500" dirty="0">
                  <a:latin typeface="Trebuchet MS"/>
                  <a:cs typeface="Trebuchet MS"/>
                </a:endParaRPr>
              </a:p>
            </p:txBody>
          </p:sp>
          <p:sp>
            <p:nvSpPr>
              <p:cNvPr id="21" name="object 61"/>
              <p:cNvSpPr/>
              <p:nvPr/>
            </p:nvSpPr>
            <p:spPr>
              <a:xfrm>
                <a:off x="7006292" y="1387175"/>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grpSp>
            <p:nvGrpSpPr>
              <p:cNvPr id="57" name="Google Shape;543;p39"/>
              <p:cNvGrpSpPr/>
              <p:nvPr/>
            </p:nvGrpSpPr>
            <p:grpSpPr>
              <a:xfrm>
                <a:off x="7113722" y="1478429"/>
                <a:ext cx="504824" cy="529298"/>
                <a:chOff x="5961125" y="1623900"/>
                <a:chExt cx="427450" cy="448175"/>
              </a:xfrm>
            </p:grpSpPr>
            <p:sp>
              <p:nvSpPr>
                <p:cNvPr id="45" name="Google Shape;544;p39"/>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5;p39"/>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6;p39"/>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7;p39"/>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8;p39"/>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9;p39"/>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0;p39"/>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 name="83 Grupo"/>
          <p:cNvGrpSpPr/>
          <p:nvPr/>
        </p:nvGrpSpPr>
        <p:grpSpPr>
          <a:xfrm>
            <a:off x="3131840" y="3363838"/>
            <a:ext cx="942155" cy="1033734"/>
            <a:chOff x="3131840" y="3363838"/>
            <a:chExt cx="942155" cy="1033734"/>
          </a:xfrm>
        </p:grpSpPr>
        <p:sp>
          <p:nvSpPr>
            <p:cNvPr id="94" name="object 34"/>
            <p:cNvSpPr/>
            <p:nvPr/>
          </p:nvSpPr>
          <p:spPr>
            <a:xfrm>
              <a:off x="3243403" y="3363838"/>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96" name="object 41"/>
            <p:cNvSpPr txBox="1"/>
            <p:nvPr/>
          </p:nvSpPr>
          <p:spPr>
            <a:xfrm>
              <a:off x="3131840" y="4154557"/>
              <a:ext cx="942155" cy="243015"/>
            </a:xfrm>
            <a:prstGeom prst="rect">
              <a:avLst/>
            </a:prstGeom>
          </p:spPr>
          <p:txBody>
            <a:bodyPr vert="horz" wrap="square" lIns="0" tIns="12065" rIns="0" bIns="0" rtlCol="0">
              <a:spAutoFit/>
            </a:bodyPr>
            <a:lstStyle/>
            <a:p>
              <a:pPr marL="12700">
                <a:lnSpc>
                  <a:spcPct val="100000"/>
                </a:lnSpc>
                <a:spcBef>
                  <a:spcPts val="95"/>
                </a:spcBef>
              </a:pPr>
              <a:r>
                <a:rPr lang="es-ES" sz="1500" spc="-80" dirty="0">
                  <a:latin typeface="Trebuchet MS"/>
                  <a:cs typeface="Trebuchet MS"/>
                </a:rPr>
                <a:t>SUBSISTEMA</a:t>
              </a:r>
              <a:endParaRPr sz="1500" dirty="0">
                <a:latin typeface="Trebuchet MS"/>
                <a:cs typeface="Trebuchet MS"/>
              </a:endParaRPr>
            </a:p>
          </p:txBody>
        </p:sp>
        <p:grpSp>
          <p:nvGrpSpPr>
            <p:cNvPr id="59" name="Google Shape;857;p39"/>
            <p:cNvGrpSpPr/>
            <p:nvPr/>
          </p:nvGrpSpPr>
          <p:grpSpPr>
            <a:xfrm>
              <a:off x="3354149" y="3507854"/>
              <a:ext cx="506354" cy="474866"/>
              <a:chOff x="5186239" y="4924328"/>
              <a:chExt cx="628558" cy="589466"/>
            </a:xfrm>
          </p:grpSpPr>
          <p:sp>
            <p:nvSpPr>
              <p:cNvPr id="127" name="Google Shape;858;p39"/>
              <p:cNvSpPr/>
              <p:nvPr/>
            </p:nvSpPr>
            <p:spPr>
              <a:xfrm>
                <a:off x="5659323" y="4924328"/>
                <a:ext cx="89525" cy="89524"/>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59;p39"/>
              <p:cNvSpPr/>
              <p:nvPr/>
            </p:nvSpPr>
            <p:spPr>
              <a:xfrm>
                <a:off x="5289252" y="4940183"/>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60;p39"/>
              <p:cNvSpPr/>
              <p:nvPr/>
            </p:nvSpPr>
            <p:spPr>
              <a:xfrm>
                <a:off x="5186239" y="5263797"/>
                <a:ext cx="89525" cy="89524"/>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61;p39"/>
              <p:cNvSpPr/>
              <p:nvPr/>
            </p:nvSpPr>
            <p:spPr>
              <a:xfrm>
                <a:off x="5449025" y="5425469"/>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62;p39"/>
              <p:cNvSpPr/>
              <p:nvPr/>
            </p:nvSpPr>
            <p:spPr>
              <a:xfrm>
                <a:off x="5725872" y="5188848"/>
                <a:ext cx="88925" cy="89524"/>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63;p3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64;p3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65;p3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66;p3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67;p3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68;p3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 name="79 Grupo"/>
          <p:cNvGrpSpPr/>
          <p:nvPr/>
        </p:nvGrpSpPr>
        <p:grpSpPr>
          <a:xfrm>
            <a:off x="4250005" y="3363838"/>
            <a:ext cx="1492812" cy="1033734"/>
            <a:chOff x="4250005" y="3363838"/>
            <a:chExt cx="1492812" cy="1033734"/>
          </a:xfrm>
        </p:grpSpPr>
        <p:sp>
          <p:nvSpPr>
            <p:cNvPr id="100" name="object 65"/>
            <p:cNvSpPr/>
            <p:nvPr/>
          </p:nvSpPr>
          <p:spPr>
            <a:xfrm>
              <a:off x="4250005" y="4283784"/>
              <a:ext cx="348615" cy="0"/>
            </a:xfrm>
            <a:custGeom>
              <a:avLst/>
              <a:gdLst/>
              <a:ahLst/>
              <a:cxnLst/>
              <a:rect l="l" t="t" r="r" b="b"/>
              <a:pathLst>
                <a:path w="348615">
                  <a:moveTo>
                    <a:pt x="0" y="0"/>
                  </a:moveTo>
                  <a:lnTo>
                    <a:pt x="348221" y="0"/>
                  </a:lnTo>
                </a:path>
              </a:pathLst>
            </a:custGeom>
            <a:ln w="11430">
              <a:solidFill>
                <a:srgbClr val="25EE32"/>
              </a:solidFill>
            </a:ln>
          </p:spPr>
          <p:txBody>
            <a:bodyPr wrap="square" lIns="0" tIns="0" rIns="0" bIns="0" rtlCol="0"/>
            <a:lstStyle/>
            <a:p>
              <a:endParaRPr/>
            </a:p>
          </p:txBody>
        </p:sp>
        <p:grpSp>
          <p:nvGrpSpPr>
            <p:cNvPr id="61" name="76 Grupo"/>
            <p:cNvGrpSpPr/>
            <p:nvPr/>
          </p:nvGrpSpPr>
          <p:grpSpPr>
            <a:xfrm>
              <a:off x="4932040" y="3363838"/>
              <a:ext cx="810777" cy="1033734"/>
              <a:chOff x="4932040" y="3363838"/>
              <a:chExt cx="810777" cy="1033734"/>
            </a:xfrm>
          </p:grpSpPr>
          <p:sp>
            <p:nvSpPr>
              <p:cNvPr id="95" name="object 36"/>
              <p:cNvSpPr/>
              <p:nvPr/>
            </p:nvSpPr>
            <p:spPr>
              <a:xfrm>
                <a:off x="4956105" y="3363838"/>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97" name="object 45"/>
              <p:cNvSpPr txBox="1"/>
              <p:nvPr/>
            </p:nvSpPr>
            <p:spPr>
              <a:xfrm>
                <a:off x="4932040" y="4154557"/>
                <a:ext cx="810777" cy="243015"/>
              </a:xfrm>
              <a:prstGeom prst="rect">
                <a:avLst/>
              </a:prstGeom>
            </p:spPr>
            <p:txBody>
              <a:bodyPr vert="horz" wrap="square" lIns="0" tIns="12065" rIns="0" bIns="0" rtlCol="0">
                <a:spAutoFit/>
              </a:bodyPr>
              <a:lstStyle/>
              <a:p>
                <a:pPr marL="12700">
                  <a:lnSpc>
                    <a:spcPct val="100000"/>
                  </a:lnSpc>
                  <a:spcBef>
                    <a:spcPts val="95"/>
                  </a:spcBef>
                </a:pPr>
                <a:r>
                  <a:rPr lang="es-ES" sz="1500" spc="-50" dirty="0">
                    <a:latin typeface="Trebuchet MS"/>
                    <a:cs typeface="Trebuchet MS"/>
                  </a:rPr>
                  <a:t>MODELOS</a:t>
                </a:r>
                <a:endParaRPr sz="1500" dirty="0">
                  <a:latin typeface="Trebuchet MS"/>
                  <a:cs typeface="Trebuchet MS"/>
                </a:endParaRPr>
              </a:p>
            </p:txBody>
          </p:sp>
          <p:grpSp>
            <p:nvGrpSpPr>
              <p:cNvPr id="62" name="Google Shape;653;p39"/>
              <p:cNvGrpSpPr/>
              <p:nvPr/>
            </p:nvGrpSpPr>
            <p:grpSpPr>
              <a:xfrm>
                <a:off x="5104934" y="3579862"/>
                <a:ext cx="440178" cy="319474"/>
                <a:chOff x="4604550" y="3714775"/>
                <a:chExt cx="439625" cy="319075"/>
              </a:xfrm>
            </p:grpSpPr>
            <p:sp>
              <p:nvSpPr>
                <p:cNvPr id="139" name="Google Shape;654;p39"/>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55;p39"/>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17</a:t>
            </a:fld>
            <a:endParaRPr lang="en-US" dirty="0"/>
          </a:p>
        </p:txBody>
      </p:sp>
      <p:sp>
        <p:nvSpPr>
          <p:cNvPr id="10" name="Shape 213"/>
          <p:cNvSpPr txBox="1">
            <a:spLocks/>
          </p:cNvSpPr>
          <p:nvPr/>
        </p:nvSpPr>
        <p:spPr>
          <a:xfrm>
            <a:off x="0" y="0"/>
            <a:ext cx="9144000" cy="5143500"/>
          </a:xfrm>
          <a:prstGeom prst="rect">
            <a:avLst/>
          </a:prstGeom>
          <a:solidFill>
            <a:schemeClr val="tx2"/>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1500" b="1" i="0" u="none" strike="noStrike" kern="1200" cap="none" normalizeH="0" baseline="0" noProof="0" dirty="0">
                <a:ln>
                  <a:noFill/>
                </a:ln>
                <a:solidFill>
                  <a:schemeClr val="accent6">
                    <a:lumMod val="75000"/>
                  </a:schemeClr>
                </a:solidFill>
                <a:effectLst/>
                <a:uLnTx/>
                <a:uFillTx/>
                <a:latin typeface="Courier New" pitchFamily="49" charset="0"/>
                <a:cs typeface="Courier New" pitchFamily="49" charset="0"/>
                <a:sym typeface="Impact"/>
              </a:rPr>
              <a:t>¿QUÉ?;</a:t>
            </a:r>
          </a:p>
        </p:txBody>
      </p:sp>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Análisis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Casos de Uso</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18</a:t>
            </a:fld>
            <a:endParaRPr lang="en-US" dirty="0"/>
          </a:p>
        </p:txBody>
      </p:sp>
      <p:pic>
        <p:nvPicPr>
          <p:cNvPr id="2050" name="Picture 2"/>
          <p:cNvPicPr>
            <a:picLocks noChangeAspect="1" noChangeArrowheads="1"/>
          </p:cNvPicPr>
          <p:nvPr/>
        </p:nvPicPr>
        <p:blipFill>
          <a:blip r:embed="rId3" cstate="print"/>
          <a:srcRect l="2256" t="4062" r="22171" b="21473"/>
          <a:stretch>
            <a:fillRect/>
          </a:stretch>
        </p:blipFill>
        <p:spPr bwMode="auto">
          <a:xfrm>
            <a:off x="1763688" y="607113"/>
            <a:ext cx="5328592" cy="437421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Arquitectura</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19</a:t>
            </a:fld>
            <a:endParaRPr lang="en-US" dirty="0"/>
          </a:p>
        </p:txBody>
      </p:sp>
      <p:pic>
        <p:nvPicPr>
          <p:cNvPr id="38914" name="Picture 2" descr="C:\Users\alongueira\Desktop\Universidad\TFM\Imágenes\arquitectura_real_1va.png"/>
          <p:cNvPicPr>
            <a:picLocks noChangeAspect="1" noChangeArrowheads="1"/>
          </p:cNvPicPr>
          <p:nvPr/>
        </p:nvPicPr>
        <p:blipFill>
          <a:blip r:embed="rId3" cstate="print"/>
          <a:srcRect/>
          <a:stretch>
            <a:fillRect/>
          </a:stretch>
        </p:blipFill>
        <p:spPr bwMode="auto">
          <a:xfrm>
            <a:off x="2843808" y="505565"/>
            <a:ext cx="3322762" cy="43401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618994" y="627534"/>
            <a:ext cx="5033126" cy="720080"/>
            <a:chOff x="618994" y="771550"/>
            <a:chExt cx="5033126" cy="720080"/>
          </a:xfrm>
        </p:grpSpPr>
        <p:sp>
          <p:nvSpPr>
            <p:cNvPr id="11"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12" name="11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PLANTEAMIENTO DEL PROBLEMA</a:t>
              </a:r>
            </a:p>
          </p:txBody>
        </p:sp>
        <p:sp>
          <p:nvSpPr>
            <p:cNvPr id="13" name="12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1</a:t>
              </a:r>
              <a:endParaRPr lang="es-ES" sz="2400" dirty="0">
                <a:latin typeface="Trebuchet MS" pitchFamily="34" charset="0"/>
              </a:endParaRPr>
            </a:p>
          </p:txBody>
        </p:sp>
      </p:grpSp>
      <p:grpSp>
        <p:nvGrpSpPr>
          <p:cNvPr id="15" name="14 Grupo"/>
          <p:cNvGrpSpPr/>
          <p:nvPr/>
        </p:nvGrpSpPr>
        <p:grpSpPr>
          <a:xfrm>
            <a:off x="611560" y="1131590"/>
            <a:ext cx="5033126" cy="720080"/>
            <a:chOff x="618994" y="771550"/>
            <a:chExt cx="5033126" cy="720080"/>
          </a:xfrm>
        </p:grpSpPr>
        <p:sp>
          <p:nvSpPr>
            <p:cNvPr id="16"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17" name="16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DEFINICIÓN DE LA PKI</a:t>
              </a:r>
            </a:p>
          </p:txBody>
        </p:sp>
        <p:sp>
          <p:nvSpPr>
            <p:cNvPr id="18" name="17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2</a:t>
              </a:r>
              <a:endParaRPr lang="es-ES" sz="2400" dirty="0">
                <a:latin typeface="Trebuchet MS" pitchFamily="34" charset="0"/>
              </a:endParaRPr>
            </a:p>
          </p:txBody>
        </p:sp>
      </p:grpSp>
      <p:grpSp>
        <p:nvGrpSpPr>
          <p:cNvPr id="19" name="18 Grupo"/>
          <p:cNvGrpSpPr/>
          <p:nvPr/>
        </p:nvGrpSpPr>
        <p:grpSpPr>
          <a:xfrm>
            <a:off x="611560" y="1635646"/>
            <a:ext cx="6552728" cy="720080"/>
            <a:chOff x="618994" y="771550"/>
            <a:chExt cx="6552728" cy="720080"/>
          </a:xfrm>
        </p:grpSpPr>
        <p:sp>
          <p:nvSpPr>
            <p:cNvPr id="20"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21" name="20 Rectángulo"/>
            <p:cNvSpPr/>
            <p:nvPr/>
          </p:nvSpPr>
          <p:spPr>
            <a:xfrm>
              <a:off x="1331640" y="771550"/>
              <a:ext cx="5840082" cy="720080"/>
            </a:xfrm>
            <a:prstGeom prst="rect">
              <a:avLst/>
            </a:prstGeom>
          </p:spPr>
          <p:txBody>
            <a:bodyPr wrap="square" anchor="ctr" anchorCtr="0">
              <a:noAutofit/>
            </a:bodyPr>
            <a:lstStyle/>
            <a:p>
              <a:r>
                <a:rPr lang="es-ES" b="1" dirty="0">
                  <a:latin typeface="Trebuchet MS" pitchFamily="34" charset="0"/>
                  <a:cs typeface="Courier New" pitchFamily="49" charset="0"/>
                </a:rPr>
                <a:t>RENOVACIÓN AUTOMÁTICA DE CERTIFICADOS</a:t>
              </a:r>
            </a:p>
          </p:txBody>
        </p:sp>
        <p:sp>
          <p:nvSpPr>
            <p:cNvPr id="22" name="21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3</a:t>
              </a:r>
              <a:endParaRPr lang="es-ES" sz="2400" dirty="0">
                <a:latin typeface="Trebuchet MS" pitchFamily="34" charset="0"/>
              </a:endParaRPr>
            </a:p>
          </p:txBody>
        </p:sp>
      </p:grpSp>
      <p:grpSp>
        <p:nvGrpSpPr>
          <p:cNvPr id="23" name="22 Grupo"/>
          <p:cNvGrpSpPr/>
          <p:nvPr/>
        </p:nvGrpSpPr>
        <p:grpSpPr>
          <a:xfrm>
            <a:off x="611560" y="2139702"/>
            <a:ext cx="5033126" cy="720080"/>
            <a:chOff x="618994" y="771550"/>
            <a:chExt cx="5033126" cy="720080"/>
          </a:xfrm>
        </p:grpSpPr>
        <p:sp>
          <p:nvSpPr>
            <p:cNvPr id="24"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25" name="24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DISEÑO DE LA PKI</a:t>
              </a:r>
            </a:p>
          </p:txBody>
        </p:sp>
        <p:sp>
          <p:nvSpPr>
            <p:cNvPr id="34" name="33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4</a:t>
              </a:r>
              <a:endParaRPr lang="es-ES" sz="2400" dirty="0">
                <a:latin typeface="Trebuchet MS" pitchFamily="34" charset="0"/>
              </a:endParaRPr>
            </a:p>
          </p:txBody>
        </p:sp>
      </p:grpSp>
      <p:grpSp>
        <p:nvGrpSpPr>
          <p:cNvPr id="35" name="34 Grupo"/>
          <p:cNvGrpSpPr/>
          <p:nvPr/>
        </p:nvGrpSpPr>
        <p:grpSpPr>
          <a:xfrm>
            <a:off x="611560" y="2643758"/>
            <a:ext cx="5033126" cy="720080"/>
            <a:chOff x="618994" y="771550"/>
            <a:chExt cx="5033126" cy="720080"/>
          </a:xfrm>
        </p:grpSpPr>
        <p:sp>
          <p:nvSpPr>
            <p:cNvPr id="36"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37" name="36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SISTEMA DE GESTIÓN</a:t>
              </a:r>
            </a:p>
          </p:txBody>
        </p:sp>
        <p:sp>
          <p:nvSpPr>
            <p:cNvPr id="38" name="37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5</a:t>
              </a:r>
              <a:endParaRPr lang="es-ES" sz="2400" dirty="0">
                <a:latin typeface="Trebuchet MS" pitchFamily="34" charset="0"/>
              </a:endParaRPr>
            </a:p>
          </p:txBody>
        </p:sp>
      </p:grpSp>
      <p:grpSp>
        <p:nvGrpSpPr>
          <p:cNvPr id="39" name="38 Grupo"/>
          <p:cNvGrpSpPr/>
          <p:nvPr/>
        </p:nvGrpSpPr>
        <p:grpSpPr>
          <a:xfrm>
            <a:off x="611560" y="3147814"/>
            <a:ext cx="5033126" cy="720080"/>
            <a:chOff x="618994" y="771550"/>
            <a:chExt cx="5033126" cy="720080"/>
          </a:xfrm>
        </p:grpSpPr>
        <p:sp>
          <p:nvSpPr>
            <p:cNvPr id="40"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41" name="40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VALIDACIÓN Y VERIFICACIÓN</a:t>
              </a:r>
            </a:p>
          </p:txBody>
        </p:sp>
        <p:sp>
          <p:nvSpPr>
            <p:cNvPr id="42" name="41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6</a:t>
              </a:r>
              <a:endParaRPr lang="es-ES" sz="2400" dirty="0">
                <a:latin typeface="Trebuchet MS" pitchFamily="34" charset="0"/>
              </a:endParaRPr>
            </a:p>
          </p:txBody>
        </p:sp>
      </p:grpSp>
      <p:grpSp>
        <p:nvGrpSpPr>
          <p:cNvPr id="43" name="42 Grupo"/>
          <p:cNvGrpSpPr/>
          <p:nvPr/>
        </p:nvGrpSpPr>
        <p:grpSpPr>
          <a:xfrm>
            <a:off x="611560" y="3651870"/>
            <a:ext cx="5033126" cy="720080"/>
            <a:chOff x="618994" y="771550"/>
            <a:chExt cx="5033126" cy="720080"/>
          </a:xfrm>
        </p:grpSpPr>
        <p:sp>
          <p:nvSpPr>
            <p:cNvPr id="44"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45" name="44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RESULTADOS Y CONCLUSIONES</a:t>
              </a:r>
            </a:p>
          </p:txBody>
        </p:sp>
        <p:sp>
          <p:nvSpPr>
            <p:cNvPr id="46" name="45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7</a:t>
              </a:r>
              <a:endParaRPr lang="es-ES" sz="2400" dirty="0">
                <a:latin typeface="Trebuchet MS" pitchFamily="34" charset="0"/>
              </a:endParaRPr>
            </a:p>
          </p:txBody>
        </p:sp>
      </p:grpSp>
      <p:grpSp>
        <p:nvGrpSpPr>
          <p:cNvPr id="47" name="46 Grupo"/>
          <p:cNvGrpSpPr/>
          <p:nvPr/>
        </p:nvGrpSpPr>
        <p:grpSpPr>
          <a:xfrm>
            <a:off x="611560" y="4155926"/>
            <a:ext cx="5033126" cy="720080"/>
            <a:chOff x="618994" y="771550"/>
            <a:chExt cx="5033126" cy="720080"/>
          </a:xfrm>
        </p:grpSpPr>
        <p:sp>
          <p:nvSpPr>
            <p:cNvPr id="48" name="object 34"/>
            <p:cNvSpPr/>
            <p:nvPr/>
          </p:nvSpPr>
          <p:spPr>
            <a:xfrm>
              <a:off x="755576" y="915566"/>
              <a:ext cx="432048" cy="432048"/>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latin typeface="Trebuchet MS" pitchFamily="34" charset="0"/>
              </a:endParaRPr>
            </a:p>
          </p:txBody>
        </p:sp>
        <p:sp>
          <p:nvSpPr>
            <p:cNvPr id="49" name="48 Rectángulo"/>
            <p:cNvSpPr/>
            <p:nvPr/>
          </p:nvSpPr>
          <p:spPr>
            <a:xfrm>
              <a:off x="1331640" y="771550"/>
              <a:ext cx="4320480" cy="720080"/>
            </a:xfrm>
            <a:prstGeom prst="rect">
              <a:avLst/>
            </a:prstGeom>
          </p:spPr>
          <p:txBody>
            <a:bodyPr wrap="square" anchor="ctr" anchorCtr="0">
              <a:noAutofit/>
            </a:bodyPr>
            <a:lstStyle/>
            <a:p>
              <a:r>
                <a:rPr lang="es-ES" b="1" dirty="0">
                  <a:latin typeface="Trebuchet MS" pitchFamily="34" charset="0"/>
                  <a:cs typeface="Courier New" pitchFamily="49" charset="0"/>
                </a:rPr>
                <a:t>TRABAJO FUTURO</a:t>
              </a:r>
            </a:p>
          </p:txBody>
        </p:sp>
        <p:sp>
          <p:nvSpPr>
            <p:cNvPr id="50" name="49 Rectángulo"/>
            <p:cNvSpPr/>
            <p:nvPr/>
          </p:nvSpPr>
          <p:spPr>
            <a:xfrm>
              <a:off x="618994" y="771550"/>
              <a:ext cx="720080" cy="720080"/>
            </a:xfrm>
            <a:prstGeom prst="rect">
              <a:avLst/>
            </a:prstGeom>
          </p:spPr>
          <p:txBody>
            <a:bodyPr wrap="square" anchor="ctr" anchorCtr="0">
              <a:noAutofit/>
            </a:bodyPr>
            <a:lstStyle/>
            <a:p>
              <a:pPr algn="ctr"/>
              <a:r>
                <a:rPr lang="es-ES" sz="2400" b="1" dirty="0">
                  <a:latin typeface="Trebuchet MS" pitchFamily="34" charset="0"/>
                  <a:cs typeface="Courier New" pitchFamily="49" charset="0"/>
                </a:rPr>
                <a:t>8</a:t>
              </a:r>
              <a:endParaRPr lang="es-ES" sz="2400" dirty="0">
                <a:latin typeface="Trebuchet MS" pitchFamily="34" charset="0"/>
              </a:endParaRPr>
            </a:p>
          </p:txBody>
        </p:sp>
      </p:grpSp>
      <p:sp>
        <p:nvSpPr>
          <p:cNvPr id="51" name="21 Título"/>
          <p:cNvSpPr>
            <a:spLocks noGrp="1"/>
          </p:cNvSpPr>
          <p:nvPr>
            <p:ph type="title"/>
          </p:nvPr>
        </p:nvSpPr>
        <p:spPr>
          <a:xfrm>
            <a:off x="2123728" y="-20538"/>
            <a:ext cx="6563072" cy="576064"/>
          </a:xfrm>
        </p:spPr>
        <p:txBody>
          <a:bodyPr/>
          <a:lstStyle/>
          <a:p>
            <a:r>
              <a:rPr lang="es-ES" dirty="0"/>
              <a:t>Contenido</a:t>
            </a:r>
          </a:p>
        </p:txBody>
      </p:sp>
      <p:sp>
        <p:nvSpPr>
          <p:cNvPr id="52"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20</a:t>
            </a:fld>
            <a:endParaRPr lang="en-US" dirty="0"/>
          </a:p>
        </p:txBody>
      </p:sp>
      <p:sp>
        <p:nvSpPr>
          <p:cNvPr id="10" name="Shape 213"/>
          <p:cNvSpPr txBox="1">
            <a:spLocks/>
          </p:cNvSpPr>
          <p:nvPr/>
        </p:nvSpPr>
        <p:spPr>
          <a:xfrm>
            <a:off x="0" y="0"/>
            <a:ext cx="9144000" cy="5143500"/>
          </a:xfrm>
          <a:prstGeom prst="rect">
            <a:avLst/>
          </a:prstGeom>
          <a:solidFill>
            <a:schemeClr val="tx2"/>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1500" b="1" i="0" u="none" strike="noStrike" kern="1200" cap="none" normalizeH="0" baseline="0" noProof="0" dirty="0">
                <a:ln>
                  <a:noFill/>
                </a:ln>
                <a:solidFill>
                  <a:schemeClr val="accent6">
                    <a:lumMod val="75000"/>
                  </a:schemeClr>
                </a:solidFill>
                <a:effectLst/>
                <a:uLnTx/>
                <a:uFillTx/>
                <a:latin typeface="Courier New" pitchFamily="49" charset="0"/>
                <a:cs typeface="Courier New" pitchFamily="49" charset="0"/>
                <a:sym typeface="Impact"/>
              </a:rPr>
              <a:t>¿CÓMO?;</a:t>
            </a:r>
          </a:p>
        </p:txBody>
      </p:sp>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Diseño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Modelo de Implementación</a:t>
            </a:r>
          </a:p>
        </p:txBody>
      </p:sp>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21</a:t>
            </a:fld>
            <a:endParaRPr lang="en-US" dirty="0"/>
          </a:p>
        </p:txBody>
      </p:sp>
      <p:pic>
        <p:nvPicPr>
          <p:cNvPr id="13316" name="Picture 4"/>
          <p:cNvPicPr>
            <a:picLocks noChangeAspect="1" noChangeArrowheads="1"/>
          </p:cNvPicPr>
          <p:nvPr/>
        </p:nvPicPr>
        <p:blipFill>
          <a:blip r:embed="rId3" cstate="print"/>
          <a:srcRect r="19623" b="20003"/>
          <a:stretch>
            <a:fillRect/>
          </a:stretch>
        </p:blipFill>
        <p:spPr bwMode="auto">
          <a:xfrm>
            <a:off x="2411760" y="627534"/>
            <a:ext cx="4405823" cy="424847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22</a:t>
            </a:fld>
            <a:endParaRPr lang="en-US" dirty="0"/>
          </a:p>
        </p:txBody>
      </p:sp>
      <p:pic>
        <p:nvPicPr>
          <p:cNvPr id="52226" name="Picture 2" descr="Resultado de imagen de EJBCA"/>
          <p:cNvPicPr>
            <a:picLocks noChangeAspect="1" noChangeArrowheads="1"/>
          </p:cNvPicPr>
          <p:nvPr/>
        </p:nvPicPr>
        <p:blipFill>
          <a:blip r:embed="rId3" cstate="print">
            <a:lum/>
          </a:blip>
          <a:srcRect/>
          <a:stretch>
            <a:fillRect/>
          </a:stretch>
        </p:blipFill>
        <p:spPr bwMode="auto">
          <a:xfrm>
            <a:off x="0" y="0"/>
            <a:ext cx="9143999" cy="5143500"/>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b="1" noProof="0" dirty="0">
                <a:latin typeface="TSTAR PRO Medium" pitchFamily="50" charset="0"/>
              </a:rPr>
              <a:t>Sistema de gestión</a:t>
            </a:r>
            <a:endParaRPr kumimoji="0" lang="es-ES" sz="4800" b="1" i="0" u="none" strike="noStrike" kern="1200" cap="none" normalizeH="0" baseline="0" noProof="0" dirty="0">
              <a:ln>
                <a:noFill/>
              </a:ln>
              <a:solidFill>
                <a:schemeClr val="tx1"/>
              </a:solidFill>
              <a:effectLst/>
              <a:uLnTx/>
              <a:uFillTx/>
              <a:latin typeface="TSTAR PRO Medium" pitchFamily="50" charset="0"/>
              <a:sym typeface="Impact"/>
            </a:endParaRP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5" name="14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5</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Sistema de gestión</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23</a:t>
            </a:fld>
            <a:endParaRPr lang="en-US" dirty="0"/>
          </a:p>
        </p:txBody>
      </p:sp>
      <p:sp>
        <p:nvSpPr>
          <p:cNvPr id="26" name="object 41"/>
          <p:cNvSpPr txBox="1"/>
          <p:nvPr/>
        </p:nvSpPr>
        <p:spPr>
          <a:xfrm>
            <a:off x="3953424" y="3048815"/>
            <a:ext cx="1224136" cy="243015"/>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EJBCA</a:t>
            </a:r>
            <a:endParaRPr sz="1500" b="1" dirty="0">
              <a:latin typeface="Trebuchet MS"/>
              <a:cs typeface="Trebuchet MS"/>
            </a:endParaRPr>
          </a:p>
        </p:txBody>
      </p:sp>
      <p:sp>
        <p:nvSpPr>
          <p:cNvPr id="40" name="object 49"/>
          <p:cNvSpPr/>
          <p:nvPr/>
        </p:nvSpPr>
        <p:spPr>
          <a:xfrm flipV="1">
            <a:off x="2411759" y="2329436"/>
            <a:ext cx="1529875" cy="9829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1" name="object 72"/>
          <p:cNvSpPr/>
          <p:nvPr/>
        </p:nvSpPr>
        <p:spPr>
          <a:xfrm>
            <a:off x="2304614" y="2390864"/>
            <a:ext cx="68580" cy="68579"/>
          </a:xfrm>
          <a:prstGeom prst="rect">
            <a:avLst/>
          </a:prstGeom>
          <a:blipFill>
            <a:blip r:embed="rId3" cstate="print"/>
            <a:stretch>
              <a:fillRect/>
            </a:stretch>
          </a:blipFill>
        </p:spPr>
        <p:txBody>
          <a:bodyPr wrap="square" lIns="0" tIns="0" rIns="0" bIns="0" rtlCol="0"/>
          <a:lstStyle/>
          <a:p>
            <a:endParaRPr/>
          </a:p>
        </p:txBody>
      </p:sp>
      <p:sp>
        <p:nvSpPr>
          <p:cNvPr id="42" name="object 41"/>
          <p:cNvSpPr txBox="1"/>
          <p:nvPr/>
        </p:nvSpPr>
        <p:spPr>
          <a:xfrm>
            <a:off x="971600" y="2283718"/>
            <a:ext cx="1224136" cy="486672"/>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SOPORTE</a:t>
            </a:r>
          </a:p>
          <a:p>
            <a:pPr marL="12700" algn="ctr">
              <a:lnSpc>
                <a:spcPct val="100000"/>
              </a:lnSpc>
              <a:spcBef>
                <a:spcPts val="95"/>
              </a:spcBef>
            </a:pPr>
            <a:r>
              <a:rPr lang="es-ES" sz="1500" b="1" spc="-80" dirty="0">
                <a:latin typeface="Trebuchet MS"/>
                <a:cs typeface="Trebuchet MS"/>
              </a:rPr>
              <a:t>PARA HSM</a:t>
            </a:r>
            <a:endParaRPr sz="1500" b="1" dirty="0">
              <a:latin typeface="Trebuchet MS"/>
              <a:cs typeface="Trebuchet MS"/>
            </a:endParaRPr>
          </a:p>
        </p:txBody>
      </p:sp>
      <p:sp>
        <p:nvSpPr>
          <p:cNvPr id="43" name="object 41"/>
          <p:cNvSpPr txBox="1"/>
          <p:nvPr/>
        </p:nvSpPr>
        <p:spPr>
          <a:xfrm>
            <a:off x="3851920" y="843558"/>
            <a:ext cx="1512168" cy="243015"/>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MODULAR</a:t>
            </a:r>
            <a:endParaRPr sz="1500" b="1" dirty="0">
              <a:latin typeface="Trebuchet MS"/>
              <a:cs typeface="Trebuchet MS"/>
            </a:endParaRPr>
          </a:p>
        </p:txBody>
      </p:sp>
      <p:sp>
        <p:nvSpPr>
          <p:cNvPr id="44" name="object 41"/>
          <p:cNvSpPr txBox="1"/>
          <p:nvPr/>
        </p:nvSpPr>
        <p:spPr>
          <a:xfrm>
            <a:off x="6732240" y="2139702"/>
            <a:ext cx="1656184" cy="486672"/>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CÓDIGO</a:t>
            </a:r>
          </a:p>
          <a:p>
            <a:pPr marL="12700" algn="ctr">
              <a:lnSpc>
                <a:spcPct val="100000"/>
              </a:lnSpc>
              <a:spcBef>
                <a:spcPts val="95"/>
              </a:spcBef>
            </a:pPr>
            <a:r>
              <a:rPr lang="es-ES" sz="1500" b="1" spc="-80" dirty="0">
                <a:latin typeface="Trebuchet MS"/>
                <a:cs typeface="Trebuchet MS"/>
              </a:rPr>
              <a:t>ABIERTO</a:t>
            </a:r>
          </a:p>
        </p:txBody>
      </p:sp>
      <p:sp>
        <p:nvSpPr>
          <p:cNvPr id="45" name="object 41"/>
          <p:cNvSpPr txBox="1"/>
          <p:nvPr/>
        </p:nvSpPr>
        <p:spPr>
          <a:xfrm>
            <a:off x="3953424" y="4299942"/>
            <a:ext cx="1224136" cy="486672"/>
          </a:xfrm>
          <a:prstGeom prst="rect">
            <a:avLst/>
          </a:prstGeom>
        </p:spPr>
        <p:txBody>
          <a:bodyPr vert="horz" wrap="square" lIns="0" tIns="12065" rIns="0" bIns="0" rtlCol="0">
            <a:spAutoFit/>
          </a:bodyPr>
          <a:lstStyle/>
          <a:p>
            <a:pPr marL="12700" algn="ctr">
              <a:lnSpc>
                <a:spcPct val="100000"/>
              </a:lnSpc>
              <a:spcBef>
                <a:spcPts val="95"/>
              </a:spcBef>
            </a:pPr>
            <a:r>
              <a:rPr lang="es-ES" sz="1500" b="1" spc="-80" dirty="0">
                <a:latin typeface="Trebuchet MS"/>
                <a:cs typeface="Trebuchet MS"/>
              </a:rPr>
              <a:t>SCEP</a:t>
            </a:r>
          </a:p>
          <a:p>
            <a:pPr marL="12700" algn="ctr">
              <a:lnSpc>
                <a:spcPct val="100000"/>
              </a:lnSpc>
              <a:spcBef>
                <a:spcPts val="95"/>
              </a:spcBef>
            </a:pPr>
            <a:r>
              <a:rPr lang="es-ES" sz="1500" b="1" spc="-80" dirty="0">
                <a:latin typeface="Trebuchet MS"/>
                <a:cs typeface="Trebuchet MS"/>
              </a:rPr>
              <a:t>OCSP</a:t>
            </a:r>
            <a:endParaRPr sz="1500" b="1" dirty="0">
              <a:latin typeface="Trebuchet MS"/>
              <a:cs typeface="Trebuchet MS"/>
            </a:endParaRPr>
          </a:p>
        </p:txBody>
      </p:sp>
      <p:sp>
        <p:nvSpPr>
          <p:cNvPr id="46" name="object 49"/>
          <p:cNvSpPr/>
          <p:nvPr/>
        </p:nvSpPr>
        <p:spPr>
          <a:xfrm flipV="1">
            <a:off x="5202365" y="2326230"/>
            <a:ext cx="1529875" cy="9829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7" name="object 72"/>
          <p:cNvSpPr/>
          <p:nvPr/>
        </p:nvSpPr>
        <p:spPr>
          <a:xfrm>
            <a:off x="6730026" y="2387658"/>
            <a:ext cx="68580" cy="68579"/>
          </a:xfrm>
          <a:prstGeom prst="rect">
            <a:avLst/>
          </a:prstGeom>
          <a:blipFill>
            <a:blip r:embed="rId3" cstate="print"/>
            <a:stretch>
              <a:fillRect/>
            </a:stretch>
          </a:blipFill>
        </p:spPr>
        <p:txBody>
          <a:bodyPr wrap="square" lIns="0" tIns="0" rIns="0" bIns="0" rtlCol="0"/>
          <a:lstStyle/>
          <a:p>
            <a:endParaRPr/>
          </a:p>
        </p:txBody>
      </p:sp>
      <p:sp>
        <p:nvSpPr>
          <p:cNvPr id="48" name="object 49"/>
          <p:cNvSpPr/>
          <p:nvPr/>
        </p:nvSpPr>
        <p:spPr>
          <a:xfrm rot="16200000" flipV="1">
            <a:off x="4238858" y="1490764"/>
            <a:ext cx="576064" cy="7200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9" name="object 72"/>
          <p:cNvSpPr/>
          <p:nvPr/>
        </p:nvSpPr>
        <p:spPr>
          <a:xfrm>
            <a:off x="4531184" y="1172370"/>
            <a:ext cx="68580" cy="68579"/>
          </a:xfrm>
          <a:prstGeom prst="rect">
            <a:avLst/>
          </a:prstGeom>
          <a:blipFill>
            <a:blip r:embed="rId3" cstate="print"/>
            <a:stretch>
              <a:fillRect/>
            </a:stretch>
          </a:blipFill>
        </p:spPr>
        <p:txBody>
          <a:bodyPr wrap="square" lIns="0" tIns="0" rIns="0" bIns="0" rtlCol="0"/>
          <a:lstStyle/>
          <a:p>
            <a:endParaRPr/>
          </a:p>
        </p:txBody>
      </p:sp>
      <p:sp>
        <p:nvSpPr>
          <p:cNvPr id="50" name="object 49"/>
          <p:cNvSpPr/>
          <p:nvPr/>
        </p:nvSpPr>
        <p:spPr>
          <a:xfrm rot="5400000" flipV="1">
            <a:off x="4309171" y="3745134"/>
            <a:ext cx="576064" cy="7200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52" name="object 72"/>
          <p:cNvSpPr/>
          <p:nvPr/>
        </p:nvSpPr>
        <p:spPr>
          <a:xfrm>
            <a:off x="4527756" y="4026658"/>
            <a:ext cx="68580" cy="68579"/>
          </a:xfrm>
          <a:prstGeom prst="rect">
            <a:avLst/>
          </a:prstGeom>
          <a:blipFill>
            <a:blip r:embed="rId3" cstate="print"/>
            <a:stretch>
              <a:fillRect/>
            </a:stretch>
          </a:blipFill>
        </p:spPr>
        <p:txBody>
          <a:bodyPr wrap="square" lIns="0" tIns="0" rIns="0" bIns="0" rtlCol="0"/>
          <a:lstStyle/>
          <a:p>
            <a:endParaRPr/>
          </a:p>
        </p:txBody>
      </p:sp>
      <p:sp>
        <p:nvSpPr>
          <p:cNvPr id="24" name="Google Shape;187;p21"/>
          <p:cNvSpPr/>
          <p:nvPr/>
        </p:nvSpPr>
        <p:spPr>
          <a:xfrm>
            <a:off x="4025432" y="1895914"/>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Picture 6" descr="C:\Users\alongueira\Desktop\Imagen4.png"/>
          <p:cNvPicPr>
            <a:picLocks noChangeAspect="1" noChangeArrowheads="1"/>
          </p:cNvPicPr>
          <p:nvPr/>
        </p:nvPicPr>
        <p:blipFill>
          <a:blip r:embed="rId4" cstate="print">
            <a:lum bright="-10000" contrast="40000"/>
          </a:blip>
          <a:srcRect/>
          <a:stretch>
            <a:fillRect/>
          </a:stretch>
        </p:blipFill>
        <p:spPr bwMode="auto">
          <a:xfrm>
            <a:off x="4176822" y="2069426"/>
            <a:ext cx="771592" cy="771592"/>
          </a:xfrm>
          <a:prstGeom prst="rect">
            <a:avLst/>
          </a:prstGeom>
          <a:noFill/>
        </p:spPr>
      </p:pic>
      <p:pic>
        <p:nvPicPr>
          <p:cNvPr id="84994" name="Picture 2" descr="C:\Users\alongueira\Desktop\Universidad\TFM\13 - Presentación\imageedit_1_9371003519.png"/>
          <p:cNvPicPr>
            <a:picLocks noChangeAspect="1" noChangeArrowheads="1"/>
          </p:cNvPicPr>
          <p:nvPr/>
        </p:nvPicPr>
        <p:blipFill>
          <a:blip r:embed="rId5" cstate="print"/>
          <a:srcRect/>
          <a:stretch>
            <a:fillRect/>
          </a:stretch>
        </p:blipFill>
        <p:spPr bwMode="auto">
          <a:xfrm>
            <a:off x="7226324" y="4178826"/>
            <a:ext cx="1666156" cy="5531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Configuración</a:t>
            </a:r>
          </a:p>
        </p:txBody>
      </p:sp>
      <p:sp>
        <p:nvSpPr>
          <p:cNvPr id="29" name="object 41"/>
          <p:cNvSpPr txBox="1"/>
          <p:nvPr/>
        </p:nvSpPr>
        <p:spPr>
          <a:xfrm>
            <a:off x="5796136" y="1295492"/>
            <a:ext cx="1224136" cy="243015"/>
          </a:xfrm>
          <a:prstGeom prst="rect">
            <a:avLst/>
          </a:prstGeom>
        </p:spPr>
        <p:txBody>
          <a:bodyPr vert="horz" wrap="square" lIns="0" tIns="12065" rIns="0" bIns="0" rtlCol="0">
            <a:spAutoFit/>
          </a:bodyPr>
          <a:lstStyle/>
          <a:p>
            <a:pPr marL="12700">
              <a:lnSpc>
                <a:spcPct val="100000"/>
              </a:lnSpc>
              <a:spcBef>
                <a:spcPts val="95"/>
              </a:spcBef>
            </a:pPr>
            <a:r>
              <a:rPr lang="es-ES" sz="1500" b="1" spc="-80" dirty="0">
                <a:latin typeface="Trebuchet MS"/>
                <a:cs typeface="Trebuchet MS"/>
              </a:rPr>
              <a:t>Java</a:t>
            </a:r>
            <a:endParaRPr sz="1500" b="1" dirty="0">
              <a:latin typeface="Trebuchet MS"/>
              <a:cs typeface="Trebuchet MS"/>
            </a:endParaRPr>
          </a:p>
        </p:txBody>
      </p:sp>
      <p:sp>
        <p:nvSpPr>
          <p:cNvPr id="30" name="object 49"/>
          <p:cNvSpPr/>
          <p:nvPr/>
        </p:nvSpPr>
        <p:spPr>
          <a:xfrm flipV="1">
            <a:off x="1259633" y="1325394"/>
            <a:ext cx="2808312" cy="9422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31" name="object 72"/>
          <p:cNvSpPr/>
          <p:nvPr/>
        </p:nvSpPr>
        <p:spPr>
          <a:xfrm>
            <a:off x="4067944" y="1386822"/>
            <a:ext cx="68580" cy="68579"/>
          </a:xfrm>
          <a:prstGeom prst="rect">
            <a:avLst/>
          </a:prstGeom>
          <a:blipFill>
            <a:blip r:embed="rId3" cstate="print"/>
            <a:stretch>
              <a:fillRect/>
            </a:stretch>
          </a:blipFill>
        </p:spPr>
        <p:txBody>
          <a:bodyPr wrap="square" lIns="0" tIns="0" rIns="0" bIns="0" rtlCol="0"/>
          <a:lstStyle/>
          <a:p>
            <a:endParaRPr/>
          </a:p>
        </p:txBody>
      </p:sp>
      <p:pic>
        <p:nvPicPr>
          <p:cNvPr id="39" name="Picture 5"/>
          <p:cNvPicPr>
            <a:picLocks noChangeAspect="1" noChangeArrowheads="1"/>
          </p:cNvPicPr>
          <p:nvPr/>
        </p:nvPicPr>
        <p:blipFill>
          <a:blip r:embed="rId4" cstate="print"/>
          <a:srcRect/>
          <a:stretch>
            <a:fillRect/>
          </a:stretch>
        </p:blipFill>
        <p:spPr bwMode="auto">
          <a:xfrm>
            <a:off x="4211960" y="1727540"/>
            <a:ext cx="1440160" cy="503127"/>
          </a:xfrm>
          <a:prstGeom prst="rect">
            <a:avLst/>
          </a:prstGeom>
          <a:noFill/>
          <a:ln w="9525">
            <a:noFill/>
            <a:miter lim="800000"/>
            <a:headEnd/>
            <a:tailEnd/>
          </a:ln>
        </p:spPr>
      </p:pic>
      <p:pic>
        <p:nvPicPr>
          <p:cNvPr id="51" name="Picture 8"/>
          <p:cNvPicPr>
            <a:picLocks noChangeAspect="1" noChangeArrowheads="1"/>
          </p:cNvPicPr>
          <p:nvPr/>
        </p:nvPicPr>
        <p:blipFill>
          <a:blip r:embed="rId5" cstate="print"/>
          <a:srcRect/>
          <a:stretch>
            <a:fillRect/>
          </a:stretch>
        </p:blipFill>
        <p:spPr bwMode="auto">
          <a:xfrm>
            <a:off x="4139952" y="2254510"/>
            <a:ext cx="1440160" cy="749204"/>
          </a:xfrm>
          <a:prstGeom prst="rect">
            <a:avLst/>
          </a:prstGeom>
          <a:noFill/>
          <a:ln w="9525">
            <a:noFill/>
            <a:miter lim="800000"/>
            <a:headEnd/>
            <a:tailEnd/>
          </a:ln>
        </p:spPr>
      </p:pic>
      <p:pic>
        <p:nvPicPr>
          <p:cNvPr id="53" name="Picture 10"/>
          <p:cNvPicPr>
            <a:picLocks noChangeAspect="1" noChangeArrowheads="1"/>
          </p:cNvPicPr>
          <p:nvPr/>
        </p:nvPicPr>
        <p:blipFill>
          <a:blip r:embed="rId6" cstate="print"/>
          <a:srcRect r="4307" b="13043"/>
          <a:stretch>
            <a:fillRect/>
          </a:stretch>
        </p:blipFill>
        <p:spPr bwMode="auto">
          <a:xfrm>
            <a:off x="4139952" y="1183470"/>
            <a:ext cx="1440160" cy="457194"/>
          </a:xfrm>
          <a:prstGeom prst="rect">
            <a:avLst/>
          </a:prstGeom>
          <a:noFill/>
          <a:ln w="9525">
            <a:noFill/>
            <a:miter lim="800000"/>
            <a:headEnd/>
            <a:tailEnd/>
          </a:ln>
        </p:spPr>
      </p:pic>
      <p:sp>
        <p:nvSpPr>
          <p:cNvPr id="56" name="object 41"/>
          <p:cNvSpPr txBox="1"/>
          <p:nvPr/>
        </p:nvSpPr>
        <p:spPr>
          <a:xfrm>
            <a:off x="5796136" y="1871556"/>
            <a:ext cx="1872208" cy="243015"/>
          </a:xfrm>
          <a:prstGeom prst="rect">
            <a:avLst/>
          </a:prstGeom>
        </p:spPr>
        <p:txBody>
          <a:bodyPr vert="horz" wrap="square" lIns="0" tIns="12065" rIns="0" bIns="0" rtlCol="0">
            <a:spAutoFit/>
          </a:bodyPr>
          <a:lstStyle/>
          <a:p>
            <a:pPr marL="12700">
              <a:lnSpc>
                <a:spcPct val="100000"/>
              </a:lnSpc>
              <a:spcBef>
                <a:spcPts val="95"/>
              </a:spcBef>
            </a:pPr>
            <a:r>
              <a:rPr lang="es-ES" sz="1500" b="1" spc="-80" dirty="0">
                <a:latin typeface="Trebuchet MS"/>
                <a:cs typeface="Trebuchet MS"/>
              </a:rPr>
              <a:t>Servidor de aplicación</a:t>
            </a:r>
            <a:endParaRPr sz="1500" b="1" dirty="0">
              <a:latin typeface="Trebuchet MS"/>
              <a:cs typeface="Trebuchet MS"/>
            </a:endParaRPr>
          </a:p>
        </p:txBody>
      </p:sp>
      <p:sp>
        <p:nvSpPr>
          <p:cNvPr id="57" name="object 41"/>
          <p:cNvSpPr txBox="1"/>
          <p:nvPr/>
        </p:nvSpPr>
        <p:spPr>
          <a:xfrm>
            <a:off x="5796136" y="2519628"/>
            <a:ext cx="1224136" cy="243015"/>
          </a:xfrm>
          <a:prstGeom prst="rect">
            <a:avLst/>
          </a:prstGeom>
        </p:spPr>
        <p:txBody>
          <a:bodyPr vert="horz" wrap="square" lIns="0" tIns="12065" rIns="0" bIns="0" rtlCol="0">
            <a:spAutoFit/>
          </a:bodyPr>
          <a:lstStyle/>
          <a:p>
            <a:pPr marL="12700">
              <a:lnSpc>
                <a:spcPct val="100000"/>
              </a:lnSpc>
              <a:spcBef>
                <a:spcPts val="95"/>
              </a:spcBef>
            </a:pPr>
            <a:r>
              <a:rPr lang="es-ES" sz="1500" b="1" spc="-80" dirty="0">
                <a:latin typeface="Trebuchet MS"/>
                <a:cs typeface="Trebuchet MS"/>
              </a:rPr>
              <a:t>Construcción</a:t>
            </a:r>
            <a:endParaRPr sz="1500" b="1" dirty="0">
              <a:latin typeface="Trebuchet MS"/>
              <a:cs typeface="Trebuchet MS"/>
            </a:endParaRPr>
          </a:p>
        </p:txBody>
      </p:sp>
      <p:sp>
        <p:nvSpPr>
          <p:cNvPr id="59" name="object 51"/>
          <p:cNvSpPr/>
          <p:nvPr/>
        </p:nvSpPr>
        <p:spPr>
          <a:xfrm>
            <a:off x="2267744" y="2571751"/>
            <a:ext cx="1728192" cy="57056"/>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60" name="object 72"/>
          <p:cNvSpPr/>
          <p:nvPr/>
        </p:nvSpPr>
        <p:spPr>
          <a:xfrm>
            <a:off x="4025672" y="2541672"/>
            <a:ext cx="68580" cy="68579"/>
          </a:xfrm>
          <a:prstGeom prst="rect">
            <a:avLst/>
          </a:prstGeom>
          <a:blipFill>
            <a:blip r:embed="rId3" cstate="print"/>
            <a:stretch>
              <a:fillRect/>
            </a:stretch>
          </a:blipFill>
        </p:spPr>
        <p:txBody>
          <a:bodyPr wrap="square" lIns="0" tIns="0" rIns="0" bIns="0" rtlCol="0"/>
          <a:lstStyle/>
          <a:p>
            <a:endParaRPr/>
          </a:p>
        </p:txBody>
      </p:sp>
      <p:sp>
        <p:nvSpPr>
          <p:cNvPr id="63" name="object 49"/>
          <p:cNvSpPr/>
          <p:nvPr/>
        </p:nvSpPr>
        <p:spPr>
          <a:xfrm flipV="1">
            <a:off x="1763688" y="1886424"/>
            <a:ext cx="2292227" cy="109262"/>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64" name="object 72"/>
          <p:cNvSpPr/>
          <p:nvPr/>
        </p:nvSpPr>
        <p:spPr>
          <a:xfrm>
            <a:off x="4055915" y="1947852"/>
            <a:ext cx="68580" cy="68579"/>
          </a:xfrm>
          <a:prstGeom prst="rect">
            <a:avLst/>
          </a:prstGeom>
          <a:blipFill>
            <a:blip r:embed="rId3" cstate="print"/>
            <a:stretch>
              <a:fillRect/>
            </a:stretch>
          </a:blipFill>
        </p:spPr>
        <p:txBody>
          <a:bodyPr wrap="square" lIns="0" tIns="0" rIns="0" bIns="0" rtlCol="0"/>
          <a:lstStyle/>
          <a:p>
            <a:endParaRPr/>
          </a:p>
        </p:txBody>
      </p:sp>
      <p:pic>
        <p:nvPicPr>
          <p:cNvPr id="65" name="Picture 9"/>
          <p:cNvPicPr>
            <a:picLocks noChangeAspect="1" noChangeArrowheads="1"/>
          </p:cNvPicPr>
          <p:nvPr/>
        </p:nvPicPr>
        <p:blipFill>
          <a:blip r:embed="rId7" cstate="print"/>
          <a:srcRect/>
          <a:stretch>
            <a:fillRect/>
          </a:stretch>
        </p:blipFill>
        <p:spPr bwMode="auto">
          <a:xfrm>
            <a:off x="4139952" y="575412"/>
            <a:ext cx="1440160" cy="482310"/>
          </a:xfrm>
          <a:prstGeom prst="rect">
            <a:avLst/>
          </a:prstGeom>
          <a:noFill/>
          <a:ln w="9525">
            <a:noFill/>
            <a:miter lim="800000"/>
            <a:headEnd/>
            <a:tailEnd/>
          </a:ln>
        </p:spPr>
      </p:pic>
      <p:pic>
        <p:nvPicPr>
          <p:cNvPr id="67" name="Picture 2" descr="C:\Users\alongueira\Desktop\Universidad\TFM\13 - Presentación\imageedit_1_9371003519.png"/>
          <p:cNvPicPr>
            <a:picLocks noChangeAspect="1" noChangeArrowheads="1"/>
          </p:cNvPicPr>
          <p:nvPr/>
        </p:nvPicPr>
        <p:blipFill>
          <a:blip r:embed="rId8" cstate="print"/>
          <a:srcRect/>
          <a:stretch>
            <a:fillRect/>
          </a:stretch>
        </p:blipFill>
        <p:spPr bwMode="auto">
          <a:xfrm>
            <a:off x="539552" y="2283718"/>
            <a:ext cx="1666156" cy="553164"/>
          </a:xfrm>
          <a:prstGeom prst="rect">
            <a:avLst/>
          </a:prstGeom>
          <a:noFill/>
        </p:spPr>
      </p:pic>
      <p:sp>
        <p:nvSpPr>
          <p:cNvPr id="68" name="object 41"/>
          <p:cNvSpPr txBox="1"/>
          <p:nvPr/>
        </p:nvSpPr>
        <p:spPr>
          <a:xfrm>
            <a:off x="5796136" y="699458"/>
            <a:ext cx="1800200" cy="243015"/>
          </a:xfrm>
          <a:prstGeom prst="rect">
            <a:avLst/>
          </a:prstGeom>
        </p:spPr>
        <p:txBody>
          <a:bodyPr vert="horz" wrap="square" lIns="0" tIns="12065" rIns="0" bIns="0" rtlCol="0">
            <a:spAutoFit/>
          </a:bodyPr>
          <a:lstStyle/>
          <a:p>
            <a:pPr marL="12700">
              <a:lnSpc>
                <a:spcPct val="100000"/>
              </a:lnSpc>
              <a:spcBef>
                <a:spcPts val="95"/>
              </a:spcBef>
            </a:pPr>
            <a:r>
              <a:rPr lang="es-ES" sz="1500" b="1" spc="-80" dirty="0">
                <a:latin typeface="Trebuchet MS"/>
                <a:cs typeface="Trebuchet MS"/>
              </a:rPr>
              <a:t>Sistema Operativo</a:t>
            </a:r>
            <a:endParaRPr sz="1500" b="1" dirty="0">
              <a:latin typeface="Trebuchet MS"/>
              <a:cs typeface="Trebuchet MS"/>
            </a:endParaRPr>
          </a:p>
        </p:txBody>
      </p:sp>
      <p:sp>
        <p:nvSpPr>
          <p:cNvPr id="69" name="object 49"/>
          <p:cNvSpPr/>
          <p:nvPr/>
        </p:nvSpPr>
        <p:spPr>
          <a:xfrm flipV="1">
            <a:off x="827584" y="721760"/>
            <a:ext cx="3228331" cy="121798"/>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70" name="object 72"/>
          <p:cNvSpPr/>
          <p:nvPr/>
        </p:nvSpPr>
        <p:spPr>
          <a:xfrm>
            <a:off x="4055915" y="783188"/>
            <a:ext cx="68580" cy="68579"/>
          </a:xfrm>
          <a:prstGeom prst="rect">
            <a:avLst/>
          </a:prstGeom>
          <a:blipFill>
            <a:blip r:embed="rId3" cstate="print"/>
            <a:stretch>
              <a:fillRect/>
            </a:stretch>
          </a:blipFill>
        </p:spPr>
        <p:txBody>
          <a:bodyPr wrap="square" lIns="0" tIns="0" rIns="0" bIns="0" rtlCol="0"/>
          <a:lstStyle/>
          <a:p>
            <a:endParaRPr/>
          </a:p>
        </p:txBody>
      </p:sp>
      <p:pic>
        <p:nvPicPr>
          <p:cNvPr id="71" name="Picture 6"/>
          <p:cNvPicPr>
            <a:picLocks noChangeAspect="1" noChangeArrowheads="1"/>
          </p:cNvPicPr>
          <p:nvPr/>
        </p:nvPicPr>
        <p:blipFill>
          <a:blip r:embed="rId9" cstate="print"/>
          <a:srcRect/>
          <a:stretch>
            <a:fillRect/>
          </a:stretch>
        </p:blipFill>
        <p:spPr bwMode="auto">
          <a:xfrm>
            <a:off x="4139952" y="3579778"/>
            <a:ext cx="1440159" cy="504140"/>
          </a:xfrm>
          <a:prstGeom prst="rect">
            <a:avLst/>
          </a:prstGeom>
          <a:noFill/>
          <a:ln w="9525">
            <a:noFill/>
            <a:miter lim="800000"/>
            <a:headEnd/>
            <a:tailEnd/>
          </a:ln>
        </p:spPr>
      </p:pic>
      <p:pic>
        <p:nvPicPr>
          <p:cNvPr id="72" name="Picture 7"/>
          <p:cNvPicPr>
            <a:picLocks noChangeAspect="1" noChangeArrowheads="1"/>
          </p:cNvPicPr>
          <p:nvPr/>
        </p:nvPicPr>
        <p:blipFill>
          <a:blip r:embed="rId10" cstate="print"/>
          <a:srcRect/>
          <a:stretch>
            <a:fillRect/>
          </a:stretch>
        </p:blipFill>
        <p:spPr bwMode="auto">
          <a:xfrm>
            <a:off x="4139952" y="3075722"/>
            <a:ext cx="1440160" cy="504991"/>
          </a:xfrm>
          <a:prstGeom prst="rect">
            <a:avLst/>
          </a:prstGeom>
          <a:noFill/>
          <a:ln w="9525">
            <a:noFill/>
            <a:miter lim="800000"/>
            <a:headEnd/>
            <a:tailEnd/>
          </a:ln>
        </p:spPr>
      </p:pic>
      <p:sp>
        <p:nvSpPr>
          <p:cNvPr id="73" name="object 41"/>
          <p:cNvSpPr txBox="1"/>
          <p:nvPr/>
        </p:nvSpPr>
        <p:spPr>
          <a:xfrm>
            <a:off x="5796136" y="3450630"/>
            <a:ext cx="1224136" cy="243015"/>
          </a:xfrm>
          <a:prstGeom prst="rect">
            <a:avLst/>
          </a:prstGeom>
        </p:spPr>
        <p:txBody>
          <a:bodyPr vert="horz" wrap="square" lIns="0" tIns="12065" rIns="0" bIns="0" rtlCol="0">
            <a:spAutoFit/>
          </a:bodyPr>
          <a:lstStyle/>
          <a:p>
            <a:pPr marL="12700">
              <a:lnSpc>
                <a:spcPct val="100000"/>
              </a:lnSpc>
              <a:spcBef>
                <a:spcPts val="95"/>
              </a:spcBef>
            </a:pPr>
            <a:r>
              <a:rPr lang="es-ES" sz="1500" b="1" spc="-80" dirty="0">
                <a:latin typeface="Trebuchet MS"/>
                <a:cs typeface="Trebuchet MS"/>
              </a:rPr>
              <a:t>Base de datos</a:t>
            </a:r>
            <a:endParaRPr sz="1500" b="1" dirty="0">
              <a:latin typeface="Trebuchet MS"/>
              <a:cs typeface="Trebuchet MS"/>
            </a:endParaRPr>
          </a:p>
        </p:txBody>
      </p:sp>
      <p:pic>
        <p:nvPicPr>
          <p:cNvPr id="77" name="Picture 2"/>
          <p:cNvPicPr>
            <a:picLocks noChangeAspect="1" noChangeArrowheads="1"/>
          </p:cNvPicPr>
          <p:nvPr/>
        </p:nvPicPr>
        <p:blipFill>
          <a:blip r:embed="rId11" cstate="print"/>
          <a:srcRect/>
          <a:stretch>
            <a:fillRect/>
          </a:stretch>
        </p:blipFill>
        <p:spPr bwMode="auto">
          <a:xfrm>
            <a:off x="4139952" y="4299942"/>
            <a:ext cx="1440161" cy="482868"/>
          </a:xfrm>
          <a:prstGeom prst="rect">
            <a:avLst/>
          </a:prstGeom>
          <a:noFill/>
          <a:ln w="9525">
            <a:noFill/>
            <a:miter lim="800000"/>
            <a:headEnd/>
            <a:tailEnd/>
          </a:ln>
        </p:spPr>
      </p:pic>
      <p:sp>
        <p:nvSpPr>
          <p:cNvPr id="78" name="object 51"/>
          <p:cNvSpPr/>
          <p:nvPr/>
        </p:nvSpPr>
        <p:spPr>
          <a:xfrm>
            <a:off x="3584644" y="3374235"/>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79" name="object 72"/>
          <p:cNvSpPr/>
          <p:nvPr/>
        </p:nvSpPr>
        <p:spPr>
          <a:xfrm>
            <a:off x="3997863" y="3336807"/>
            <a:ext cx="68580" cy="68579"/>
          </a:xfrm>
          <a:prstGeom prst="rect">
            <a:avLst/>
          </a:prstGeom>
          <a:blipFill>
            <a:blip r:embed="rId3" cstate="print"/>
            <a:stretch>
              <a:fillRect/>
            </a:stretch>
          </a:blipFill>
        </p:spPr>
        <p:txBody>
          <a:bodyPr wrap="square" lIns="0" tIns="0" rIns="0" bIns="0" rtlCol="0"/>
          <a:lstStyle/>
          <a:p>
            <a:endParaRPr/>
          </a:p>
        </p:txBody>
      </p:sp>
      <p:sp>
        <p:nvSpPr>
          <p:cNvPr id="80" name="object 51"/>
          <p:cNvSpPr/>
          <p:nvPr/>
        </p:nvSpPr>
        <p:spPr>
          <a:xfrm>
            <a:off x="3586145" y="3877918"/>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81" name="object 72"/>
          <p:cNvSpPr/>
          <p:nvPr/>
        </p:nvSpPr>
        <p:spPr>
          <a:xfrm>
            <a:off x="3999364" y="3840490"/>
            <a:ext cx="68580" cy="68579"/>
          </a:xfrm>
          <a:prstGeom prst="rect">
            <a:avLst/>
          </a:prstGeom>
          <a:blipFill>
            <a:blip r:embed="rId3" cstate="print"/>
            <a:stretch>
              <a:fillRect/>
            </a:stretch>
          </a:blipFill>
        </p:spPr>
        <p:txBody>
          <a:bodyPr wrap="square" lIns="0" tIns="0" rIns="0" bIns="0" rtlCol="0"/>
          <a:lstStyle/>
          <a:p>
            <a:endParaRPr/>
          </a:p>
        </p:txBody>
      </p:sp>
      <p:sp>
        <p:nvSpPr>
          <p:cNvPr id="82" name="object 56"/>
          <p:cNvSpPr/>
          <p:nvPr/>
        </p:nvSpPr>
        <p:spPr>
          <a:xfrm>
            <a:off x="3563888" y="3386217"/>
            <a:ext cx="72292" cy="466255"/>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83" name="object 49"/>
          <p:cNvSpPr/>
          <p:nvPr/>
        </p:nvSpPr>
        <p:spPr>
          <a:xfrm flipV="1">
            <a:off x="1475656" y="3542690"/>
            <a:ext cx="2036802" cy="70721"/>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85" name="object 51"/>
          <p:cNvSpPr/>
          <p:nvPr/>
        </p:nvSpPr>
        <p:spPr>
          <a:xfrm>
            <a:off x="899592" y="4545702"/>
            <a:ext cx="3096344" cy="8936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86" name="object 72"/>
          <p:cNvSpPr/>
          <p:nvPr/>
        </p:nvSpPr>
        <p:spPr>
          <a:xfrm>
            <a:off x="4025672" y="4504287"/>
            <a:ext cx="68580" cy="68579"/>
          </a:xfrm>
          <a:prstGeom prst="rect">
            <a:avLst/>
          </a:prstGeom>
          <a:blipFill>
            <a:blip r:embed="rId3" cstate="print"/>
            <a:stretch>
              <a:fillRect/>
            </a:stretch>
          </a:blipFill>
        </p:spPr>
        <p:txBody>
          <a:bodyPr wrap="square" lIns="0" tIns="0" rIns="0" bIns="0" rtlCol="0"/>
          <a:lstStyle/>
          <a:p>
            <a:endParaRPr/>
          </a:p>
        </p:txBody>
      </p:sp>
      <p:sp>
        <p:nvSpPr>
          <p:cNvPr id="87" name="object 56"/>
          <p:cNvSpPr/>
          <p:nvPr/>
        </p:nvSpPr>
        <p:spPr>
          <a:xfrm>
            <a:off x="899592" y="3003576"/>
            <a:ext cx="53154" cy="1594164"/>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88" name="object 41"/>
          <p:cNvSpPr txBox="1"/>
          <p:nvPr/>
        </p:nvSpPr>
        <p:spPr>
          <a:xfrm>
            <a:off x="5796136" y="4443958"/>
            <a:ext cx="1368152" cy="243015"/>
          </a:xfrm>
          <a:prstGeom prst="rect">
            <a:avLst/>
          </a:prstGeom>
        </p:spPr>
        <p:txBody>
          <a:bodyPr vert="horz" wrap="square" lIns="0" tIns="12065" rIns="0" bIns="0" rtlCol="0">
            <a:spAutoFit/>
          </a:bodyPr>
          <a:lstStyle/>
          <a:p>
            <a:pPr marL="12700">
              <a:lnSpc>
                <a:spcPct val="100000"/>
              </a:lnSpc>
              <a:spcBef>
                <a:spcPts val="95"/>
              </a:spcBef>
            </a:pPr>
            <a:r>
              <a:rPr lang="es-ES" sz="1500" b="1" spc="-80" dirty="0">
                <a:latin typeface="Trebuchet MS"/>
                <a:cs typeface="Trebuchet MS"/>
              </a:rPr>
              <a:t>Cliente del HSM</a:t>
            </a:r>
            <a:endParaRPr sz="1500" b="1" dirty="0">
              <a:latin typeface="Trebuchet MS"/>
              <a:cs typeface="Trebuchet MS"/>
            </a:endParaRPr>
          </a:p>
        </p:txBody>
      </p:sp>
      <p:sp>
        <p:nvSpPr>
          <p:cNvPr id="89" name="object 56"/>
          <p:cNvSpPr/>
          <p:nvPr/>
        </p:nvSpPr>
        <p:spPr>
          <a:xfrm>
            <a:off x="1475656" y="3003798"/>
            <a:ext cx="45720" cy="579120"/>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90" name="object 56"/>
          <p:cNvSpPr/>
          <p:nvPr/>
        </p:nvSpPr>
        <p:spPr>
          <a:xfrm>
            <a:off x="1202492" y="1412188"/>
            <a:ext cx="87160" cy="727514"/>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91" name="object 56"/>
          <p:cNvSpPr/>
          <p:nvPr/>
        </p:nvSpPr>
        <p:spPr>
          <a:xfrm>
            <a:off x="770444" y="836124"/>
            <a:ext cx="102028" cy="1303578"/>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92" name="object 56"/>
          <p:cNvSpPr/>
          <p:nvPr/>
        </p:nvSpPr>
        <p:spPr>
          <a:xfrm>
            <a:off x="1713982" y="1988253"/>
            <a:ext cx="94594" cy="151450"/>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38"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dirty="0"/>
              <a:t>Configuración</a:t>
            </a:r>
          </a:p>
        </p:txBody>
      </p:sp>
      <p:sp>
        <p:nvSpPr>
          <p:cNvPr id="13" name="object 56"/>
          <p:cNvSpPr/>
          <p:nvPr/>
        </p:nvSpPr>
        <p:spPr>
          <a:xfrm>
            <a:off x="2640094" y="1924058"/>
            <a:ext cx="1008112" cy="2016224"/>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14" name="object 49"/>
          <p:cNvSpPr/>
          <p:nvPr/>
        </p:nvSpPr>
        <p:spPr>
          <a:xfrm>
            <a:off x="2320052" y="2697522"/>
            <a:ext cx="308610" cy="0"/>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15" name="object 50"/>
          <p:cNvSpPr/>
          <p:nvPr/>
        </p:nvSpPr>
        <p:spPr>
          <a:xfrm flipH="1">
            <a:off x="2592325" y="1492010"/>
            <a:ext cx="45719" cy="389449"/>
          </a:xfrm>
          <a:custGeom>
            <a:avLst/>
            <a:gdLst/>
            <a:ahLst/>
            <a:cxnLst/>
            <a:rect l="l" t="t" r="r" b="b"/>
            <a:pathLst>
              <a:path h="951864">
                <a:moveTo>
                  <a:pt x="0" y="951763"/>
                </a:moveTo>
                <a:lnTo>
                  <a:pt x="0" y="0"/>
                </a:lnTo>
              </a:path>
            </a:pathLst>
          </a:custGeom>
          <a:ln w="11430">
            <a:solidFill>
              <a:srgbClr val="000000"/>
            </a:solidFill>
            <a:prstDash val="dot"/>
          </a:ln>
        </p:spPr>
        <p:txBody>
          <a:bodyPr wrap="square" lIns="0" tIns="0" rIns="0" bIns="0" rtlCol="0"/>
          <a:lstStyle/>
          <a:p>
            <a:endParaRPr/>
          </a:p>
        </p:txBody>
      </p:sp>
      <p:sp>
        <p:nvSpPr>
          <p:cNvPr id="16" name="object 51"/>
          <p:cNvSpPr/>
          <p:nvPr/>
        </p:nvSpPr>
        <p:spPr>
          <a:xfrm>
            <a:off x="2662351" y="1465879"/>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17" name="object 72"/>
          <p:cNvSpPr/>
          <p:nvPr/>
        </p:nvSpPr>
        <p:spPr>
          <a:xfrm>
            <a:off x="2208818" y="2657857"/>
            <a:ext cx="68580" cy="68579"/>
          </a:xfrm>
          <a:prstGeom prst="rect">
            <a:avLst/>
          </a:prstGeom>
          <a:blipFill>
            <a:blip r:embed="rId3" cstate="print"/>
            <a:stretch>
              <a:fillRect/>
            </a:stretch>
          </a:blipFill>
        </p:spPr>
        <p:txBody>
          <a:bodyPr wrap="square" lIns="0" tIns="0" rIns="0" bIns="0" rtlCol="0"/>
          <a:lstStyle/>
          <a:p>
            <a:endParaRPr/>
          </a:p>
        </p:txBody>
      </p:sp>
      <p:sp>
        <p:nvSpPr>
          <p:cNvPr id="18" name="object 40"/>
          <p:cNvSpPr/>
          <p:nvPr/>
        </p:nvSpPr>
        <p:spPr>
          <a:xfrm flipV="1">
            <a:off x="1418516" y="2814442"/>
            <a:ext cx="648073"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19" name="object 44"/>
          <p:cNvSpPr txBox="1"/>
          <p:nvPr/>
        </p:nvSpPr>
        <p:spPr>
          <a:xfrm>
            <a:off x="1403648" y="2540620"/>
            <a:ext cx="650834" cy="243015"/>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HSM</a:t>
            </a:r>
            <a:endParaRPr sz="1500" dirty="0">
              <a:latin typeface="Century Gothic"/>
              <a:cs typeface="Century Gothic"/>
            </a:endParaRPr>
          </a:p>
        </p:txBody>
      </p:sp>
      <p:sp>
        <p:nvSpPr>
          <p:cNvPr id="20" name="object 36"/>
          <p:cNvSpPr/>
          <p:nvPr/>
        </p:nvSpPr>
        <p:spPr>
          <a:xfrm>
            <a:off x="5652120" y="531666"/>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21" name="object 34"/>
          <p:cNvSpPr/>
          <p:nvPr/>
        </p:nvSpPr>
        <p:spPr>
          <a:xfrm>
            <a:off x="5652120" y="1700498"/>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23" name="object 72"/>
          <p:cNvSpPr/>
          <p:nvPr/>
        </p:nvSpPr>
        <p:spPr>
          <a:xfrm>
            <a:off x="3075570" y="1428451"/>
            <a:ext cx="68580" cy="68579"/>
          </a:xfrm>
          <a:prstGeom prst="rect">
            <a:avLst/>
          </a:prstGeom>
          <a:blipFill>
            <a:blip r:embed="rId3" cstate="print"/>
            <a:stretch>
              <a:fillRect/>
            </a:stretch>
          </a:blipFill>
        </p:spPr>
        <p:txBody>
          <a:bodyPr wrap="square" lIns="0" tIns="0" rIns="0" bIns="0" rtlCol="0"/>
          <a:lstStyle/>
          <a:p>
            <a:endParaRPr/>
          </a:p>
        </p:txBody>
      </p:sp>
      <p:sp>
        <p:nvSpPr>
          <p:cNvPr id="24" name="object 51"/>
          <p:cNvSpPr/>
          <p:nvPr/>
        </p:nvSpPr>
        <p:spPr>
          <a:xfrm>
            <a:off x="2640094" y="3940282"/>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25" name="object 72"/>
          <p:cNvSpPr/>
          <p:nvPr/>
        </p:nvSpPr>
        <p:spPr>
          <a:xfrm>
            <a:off x="3053313" y="3902854"/>
            <a:ext cx="68580" cy="68579"/>
          </a:xfrm>
          <a:prstGeom prst="rect">
            <a:avLst/>
          </a:prstGeom>
          <a:blipFill>
            <a:blip r:embed="rId3" cstate="print"/>
            <a:stretch>
              <a:fillRect/>
            </a:stretch>
          </a:blipFill>
        </p:spPr>
        <p:txBody>
          <a:bodyPr wrap="square" lIns="0" tIns="0" rIns="0" bIns="0" rtlCol="0"/>
          <a:lstStyle/>
          <a:p>
            <a:endParaRPr/>
          </a:p>
        </p:txBody>
      </p:sp>
      <p:pic>
        <p:nvPicPr>
          <p:cNvPr id="26" name="Picture 2" descr="C:\Users\alongueira\Desktop\Universidad\TFM\9 - Protocolo para la gestión del ACS y del OCS\Imagen5.png"/>
          <p:cNvPicPr>
            <a:picLocks noChangeAspect="1" noChangeArrowheads="1"/>
          </p:cNvPicPr>
          <p:nvPr/>
        </p:nvPicPr>
        <p:blipFill>
          <a:blip r:embed="rId4" cstate="print">
            <a:lum bright="-40000" contrast="-40000"/>
          </a:blip>
          <a:srcRect/>
          <a:stretch>
            <a:fillRect/>
          </a:stretch>
        </p:blipFill>
        <p:spPr bwMode="auto">
          <a:xfrm>
            <a:off x="5652120" y="641562"/>
            <a:ext cx="720080" cy="504056"/>
          </a:xfrm>
          <a:prstGeom prst="rect">
            <a:avLst/>
          </a:prstGeom>
          <a:noFill/>
        </p:spPr>
      </p:pic>
      <p:pic>
        <p:nvPicPr>
          <p:cNvPr id="27" name="Picture 4" descr="C:\Users\alongueira\Desktop\Universidad\TFM\9 - Protocolo para la gestión del ACS y del OCS\Imagen8.png"/>
          <p:cNvPicPr>
            <a:picLocks noChangeAspect="1" noChangeArrowheads="1"/>
          </p:cNvPicPr>
          <p:nvPr/>
        </p:nvPicPr>
        <p:blipFill>
          <a:blip r:embed="rId5" cstate="print">
            <a:lum bright="-30000" contrast="10000"/>
          </a:blip>
          <a:srcRect/>
          <a:stretch>
            <a:fillRect/>
          </a:stretch>
        </p:blipFill>
        <p:spPr bwMode="auto">
          <a:xfrm>
            <a:off x="5696832" y="1776274"/>
            <a:ext cx="720080" cy="504056"/>
          </a:xfrm>
          <a:prstGeom prst="rect">
            <a:avLst/>
          </a:prstGeom>
          <a:noFill/>
        </p:spPr>
      </p:pic>
      <p:sp>
        <p:nvSpPr>
          <p:cNvPr id="28" name="object 47"/>
          <p:cNvSpPr txBox="1"/>
          <p:nvPr/>
        </p:nvSpPr>
        <p:spPr>
          <a:xfrm>
            <a:off x="3216158" y="4345339"/>
            <a:ext cx="1104972" cy="243015"/>
          </a:xfrm>
          <a:prstGeom prst="rect">
            <a:avLst/>
          </a:prstGeom>
        </p:spPr>
        <p:txBody>
          <a:bodyPr vert="horz" wrap="square" lIns="0" tIns="12065" rIns="0" bIns="0" rtlCol="0">
            <a:spAutoFit/>
          </a:bodyPr>
          <a:lstStyle/>
          <a:p>
            <a:pPr marL="12700" algn="ctr">
              <a:lnSpc>
                <a:spcPct val="100000"/>
              </a:lnSpc>
              <a:spcBef>
                <a:spcPts val="95"/>
              </a:spcBef>
            </a:pPr>
            <a:r>
              <a:rPr lang="es-ES" sz="1500" spc="-30" dirty="0" err="1">
                <a:latin typeface="Trebuchet MS"/>
                <a:cs typeface="Trebuchet MS"/>
              </a:rPr>
              <a:t>nShield</a:t>
            </a:r>
            <a:r>
              <a:rPr lang="es-ES" sz="1500" spc="-30" dirty="0">
                <a:latin typeface="Trebuchet MS"/>
                <a:cs typeface="Trebuchet MS"/>
              </a:rPr>
              <a:t> </a:t>
            </a:r>
            <a:r>
              <a:rPr lang="es-ES" sz="1500" spc="-30" dirty="0" err="1">
                <a:latin typeface="Trebuchet MS"/>
                <a:cs typeface="Trebuchet MS"/>
              </a:rPr>
              <a:t>Edge</a:t>
            </a:r>
            <a:endParaRPr sz="1500" dirty="0">
              <a:latin typeface="Trebuchet MS"/>
              <a:cs typeface="Trebuchet MS"/>
            </a:endParaRPr>
          </a:p>
        </p:txBody>
      </p:sp>
      <p:sp>
        <p:nvSpPr>
          <p:cNvPr id="29" name="object 61"/>
          <p:cNvSpPr/>
          <p:nvPr/>
        </p:nvSpPr>
        <p:spPr>
          <a:xfrm>
            <a:off x="3407330" y="3580242"/>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30" name="object 47"/>
          <p:cNvSpPr txBox="1"/>
          <p:nvPr/>
        </p:nvSpPr>
        <p:spPr>
          <a:xfrm>
            <a:off x="3072142" y="1897067"/>
            <a:ext cx="1393004" cy="243015"/>
          </a:xfrm>
          <a:prstGeom prst="rect">
            <a:avLst/>
          </a:prstGeom>
        </p:spPr>
        <p:txBody>
          <a:bodyPr vert="horz" wrap="square" lIns="0" tIns="12065" rIns="0" bIns="0" rtlCol="0">
            <a:spAutoFit/>
          </a:bodyPr>
          <a:lstStyle/>
          <a:p>
            <a:pPr marL="12700" algn="ctr">
              <a:lnSpc>
                <a:spcPct val="100000"/>
              </a:lnSpc>
              <a:spcBef>
                <a:spcPts val="95"/>
              </a:spcBef>
            </a:pPr>
            <a:r>
              <a:rPr lang="es-ES" sz="1500" spc="-30" dirty="0" err="1">
                <a:latin typeface="Trebuchet MS"/>
                <a:cs typeface="Trebuchet MS"/>
              </a:rPr>
              <a:t>nShield</a:t>
            </a:r>
            <a:r>
              <a:rPr lang="es-ES" sz="1500" spc="-30" dirty="0">
                <a:latin typeface="Trebuchet MS"/>
                <a:cs typeface="Trebuchet MS"/>
              </a:rPr>
              <a:t> </a:t>
            </a:r>
            <a:r>
              <a:rPr lang="es-ES" sz="1500" spc="-30" dirty="0" err="1">
                <a:latin typeface="Trebuchet MS"/>
                <a:cs typeface="Trebuchet MS"/>
              </a:rPr>
              <a:t>Connect</a:t>
            </a:r>
            <a:endParaRPr sz="1500" dirty="0">
              <a:latin typeface="Trebuchet MS"/>
              <a:cs typeface="Trebuchet MS"/>
            </a:endParaRPr>
          </a:p>
        </p:txBody>
      </p:sp>
      <p:sp>
        <p:nvSpPr>
          <p:cNvPr id="31" name="object 61"/>
          <p:cNvSpPr/>
          <p:nvPr/>
        </p:nvSpPr>
        <p:spPr>
          <a:xfrm>
            <a:off x="3407330" y="1117990"/>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32" name="Picture 2" descr="C:\Users\alongueira\Desktop\Universidad\TFM\1000 - Audios\0 - Introducción Xabier (13 - 07 - 2018)\imagenes\hardware.png"/>
          <p:cNvPicPr>
            <a:picLocks noChangeAspect="1" noChangeArrowheads="1"/>
          </p:cNvPicPr>
          <p:nvPr/>
        </p:nvPicPr>
        <p:blipFill>
          <a:blip r:embed="rId6" cstate="print">
            <a:lum contrast="20000"/>
          </a:blip>
          <a:srcRect l="2941" t="19249" r="2941" b="24869"/>
          <a:stretch>
            <a:fillRect/>
          </a:stretch>
        </p:blipFill>
        <p:spPr bwMode="auto">
          <a:xfrm flipH="1">
            <a:off x="3441450" y="1316598"/>
            <a:ext cx="654896" cy="388844"/>
          </a:xfrm>
          <a:prstGeom prst="rect">
            <a:avLst/>
          </a:prstGeom>
          <a:noFill/>
        </p:spPr>
      </p:pic>
      <p:sp>
        <p:nvSpPr>
          <p:cNvPr id="33" name="object 51"/>
          <p:cNvSpPr/>
          <p:nvPr/>
        </p:nvSpPr>
        <p:spPr>
          <a:xfrm>
            <a:off x="5024520" y="3364218"/>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34" name="object 72"/>
          <p:cNvSpPr/>
          <p:nvPr/>
        </p:nvSpPr>
        <p:spPr>
          <a:xfrm>
            <a:off x="5437739" y="3326790"/>
            <a:ext cx="68580" cy="68579"/>
          </a:xfrm>
          <a:prstGeom prst="rect">
            <a:avLst/>
          </a:prstGeom>
          <a:blipFill>
            <a:blip r:embed="rId3" cstate="print"/>
            <a:stretch>
              <a:fillRect/>
            </a:stretch>
          </a:blipFill>
        </p:spPr>
        <p:txBody>
          <a:bodyPr wrap="square" lIns="0" tIns="0" rIns="0" bIns="0" rtlCol="0"/>
          <a:lstStyle/>
          <a:p>
            <a:endParaRPr/>
          </a:p>
        </p:txBody>
      </p:sp>
      <p:sp>
        <p:nvSpPr>
          <p:cNvPr id="35" name="object 51"/>
          <p:cNvSpPr/>
          <p:nvPr/>
        </p:nvSpPr>
        <p:spPr>
          <a:xfrm>
            <a:off x="5026021" y="4519402"/>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36" name="object 72"/>
          <p:cNvSpPr/>
          <p:nvPr/>
        </p:nvSpPr>
        <p:spPr>
          <a:xfrm>
            <a:off x="5439240" y="4481974"/>
            <a:ext cx="68580" cy="68579"/>
          </a:xfrm>
          <a:prstGeom prst="rect">
            <a:avLst/>
          </a:prstGeom>
          <a:blipFill>
            <a:blip r:embed="rId3" cstate="print"/>
            <a:stretch>
              <a:fillRect/>
            </a:stretch>
          </a:blipFill>
        </p:spPr>
        <p:txBody>
          <a:bodyPr wrap="square" lIns="0" tIns="0" rIns="0" bIns="0" rtlCol="0"/>
          <a:lstStyle/>
          <a:p>
            <a:endParaRPr/>
          </a:p>
        </p:txBody>
      </p:sp>
      <p:sp>
        <p:nvSpPr>
          <p:cNvPr id="37" name="object 41"/>
          <p:cNvSpPr txBox="1"/>
          <p:nvPr/>
        </p:nvSpPr>
        <p:spPr>
          <a:xfrm>
            <a:off x="6444208" y="3264839"/>
            <a:ext cx="720080" cy="243015"/>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ACS</a:t>
            </a:r>
          </a:p>
        </p:txBody>
      </p:sp>
      <p:sp>
        <p:nvSpPr>
          <p:cNvPr id="38" name="object 36"/>
          <p:cNvSpPr/>
          <p:nvPr/>
        </p:nvSpPr>
        <p:spPr>
          <a:xfrm>
            <a:off x="5652120" y="3000410"/>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39" name="object 34"/>
          <p:cNvSpPr/>
          <p:nvPr/>
        </p:nvSpPr>
        <p:spPr>
          <a:xfrm>
            <a:off x="5652120" y="4141946"/>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40" name="object 41"/>
          <p:cNvSpPr txBox="1"/>
          <p:nvPr/>
        </p:nvSpPr>
        <p:spPr>
          <a:xfrm>
            <a:off x="6528526" y="4371950"/>
            <a:ext cx="576064" cy="243015"/>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OCS</a:t>
            </a:r>
          </a:p>
        </p:txBody>
      </p:sp>
      <p:pic>
        <p:nvPicPr>
          <p:cNvPr id="41" name="Picture 2" descr="C:\Users\alongueira\Desktop\Universidad\TFM\9 - Protocolo para la gestión del ACS y del OCS\Imagen5.png"/>
          <p:cNvPicPr>
            <a:picLocks noChangeAspect="1" noChangeArrowheads="1"/>
          </p:cNvPicPr>
          <p:nvPr/>
        </p:nvPicPr>
        <p:blipFill>
          <a:blip r:embed="rId4" cstate="print">
            <a:lum bright="-40000" contrast="-40000"/>
          </a:blip>
          <a:srcRect/>
          <a:stretch>
            <a:fillRect/>
          </a:stretch>
        </p:blipFill>
        <p:spPr bwMode="auto">
          <a:xfrm>
            <a:off x="5652120" y="3110306"/>
            <a:ext cx="720080" cy="504056"/>
          </a:xfrm>
          <a:prstGeom prst="rect">
            <a:avLst/>
          </a:prstGeom>
          <a:noFill/>
        </p:spPr>
      </p:pic>
      <p:pic>
        <p:nvPicPr>
          <p:cNvPr id="42" name="Picture 4" descr="C:\Users\alongueira\Desktop\Universidad\TFM\9 - Protocolo para la gestión del ACS y del OCS\Imagen8.png"/>
          <p:cNvPicPr>
            <a:picLocks noChangeAspect="1" noChangeArrowheads="1"/>
          </p:cNvPicPr>
          <p:nvPr/>
        </p:nvPicPr>
        <p:blipFill>
          <a:blip r:embed="rId5" cstate="print">
            <a:lum bright="-30000" contrast="10000"/>
          </a:blip>
          <a:srcRect/>
          <a:stretch>
            <a:fillRect/>
          </a:stretch>
        </p:blipFill>
        <p:spPr bwMode="auto">
          <a:xfrm>
            <a:off x="5696832" y="4217722"/>
            <a:ext cx="720080" cy="504056"/>
          </a:xfrm>
          <a:prstGeom prst="rect">
            <a:avLst/>
          </a:prstGeom>
          <a:noFill/>
        </p:spPr>
      </p:pic>
      <p:sp>
        <p:nvSpPr>
          <p:cNvPr id="43" name="object 56"/>
          <p:cNvSpPr/>
          <p:nvPr/>
        </p:nvSpPr>
        <p:spPr>
          <a:xfrm>
            <a:off x="5004048" y="3364218"/>
            <a:ext cx="1008112" cy="1152128"/>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44" name="object 49"/>
          <p:cNvSpPr/>
          <p:nvPr/>
        </p:nvSpPr>
        <p:spPr>
          <a:xfrm>
            <a:off x="4695544" y="3947106"/>
            <a:ext cx="308610" cy="0"/>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45" name="object 72"/>
          <p:cNvSpPr/>
          <p:nvPr/>
        </p:nvSpPr>
        <p:spPr>
          <a:xfrm>
            <a:off x="4584310" y="3907441"/>
            <a:ext cx="68580" cy="68579"/>
          </a:xfrm>
          <a:prstGeom prst="rect">
            <a:avLst/>
          </a:prstGeom>
          <a:blipFill>
            <a:blip r:embed="rId3" cstate="print"/>
            <a:stretch>
              <a:fillRect/>
            </a:stretch>
          </a:blipFill>
        </p:spPr>
        <p:txBody>
          <a:bodyPr wrap="square" lIns="0" tIns="0" rIns="0" bIns="0" rtlCol="0"/>
          <a:lstStyle/>
          <a:p>
            <a:endParaRPr/>
          </a:p>
        </p:txBody>
      </p:sp>
      <p:sp>
        <p:nvSpPr>
          <p:cNvPr id="46" name="object 51"/>
          <p:cNvSpPr/>
          <p:nvPr/>
        </p:nvSpPr>
        <p:spPr>
          <a:xfrm>
            <a:off x="5025858" y="915946"/>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47" name="object 72"/>
          <p:cNvSpPr/>
          <p:nvPr/>
        </p:nvSpPr>
        <p:spPr>
          <a:xfrm>
            <a:off x="5439077" y="878518"/>
            <a:ext cx="68580" cy="68579"/>
          </a:xfrm>
          <a:prstGeom prst="rect">
            <a:avLst/>
          </a:prstGeom>
          <a:blipFill>
            <a:blip r:embed="rId3" cstate="print"/>
            <a:stretch>
              <a:fillRect/>
            </a:stretch>
          </a:blipFill>
        </p:spPr>
        <p:txBody>
          <a:bodyPr wrap="square" lIns="0" tIns="0" rIns="0" bIns="0" rtlCol="0"/>
          <a:lstStyle/>
          <a:p>
            <a:endParaRPr/>
          </a:p>
        </p:txBody>
      </p:sp>
      <p:sp>
        <p:nvSpPr>
          <p:cNvPr id="48" name="object 51"/>
          <p:cNvSpPr/>
          <p:nvPr/>
        </p:nvSpPr>
        <p:spPr>
          <a:xfrm>
            <a:off x="5027359" y="2071130"/>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49" name="object 72"/>
          <p:cNvSpPr/>
          <p:nvPr/>
        </p:nvSpPr>
        <p:spPr>
          <a:xfrm>
            <a:off x="5440578" y="2033702"/>
            <a:ext cx="68580" cy="68579"/>
          </a:xfrm>
          <a:prstGeom prst="rect">
            <a:avLst/>
          </a:prstGeom>
          <a:blipFill>
            <a:blip r:embed="rId3" cstate="print"/>
            <a:stretch>
              <a:fillRect/>
            </a:stretch>
          </a:blipFill>
        </p:spPr>
        <p:txBody>
          <a:bodyPr wrap="square" lIns="0" tIns="0" rIns="0" bIns="0" rtlCol="0"/>
          <a:lstStyle/>
          <a:p>
            <a:endParaRPr/>
          </a:p>
        </p:txBody>
      </p:sp>
      <p:sp>
        <p:nvSpPr>
          <p:cNvPr id="50" name="object 56"/>
          <p:cNvSpPr/>
          <p:nvPr/>
        </p:nvSpPr>
        <p:spPr>
          <a:xfrm>
            <a:off x="5005386" y="915946"/>
            <a:ext cx="1008112" cy="1152128"/>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51" name="object 49"/>
          <p:cNvSpPr/>
          <p:nvPr/>
        </p:nvSpPr>
        <p:spPr>
          <a:xfrm>
            <a:off x="4696882" y="1498834"/>
            <a:ext cx="308610" cy="0"/>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52" name="object 72"/>
          <p:cNvSpPr/>
          <p:nvPr/>
        </p:nvSpPr>
        <p:spPr>
          <a:xfrm>
            <a:off x="4585648" y="1459169"/>
            <a:ext cx="68580" cy="68579"/>
          </a:xfrm>
          <a:prstGeom prst="rect">
            <a:avLst/>
          </a:prstGeom>
          <a:blipFill>
            <a:blip r:embed="rId3" cstate="print"/>
            <a:stretch>
              <a:fillRect/>
            </a:stretch>
          </a:blipFill>
        </p:spPr>
        <p:txBody>
          <a:bodyPr wrap="square" lIns="0" tIns="0" rIns="0" bIns="0" rtlCol="0"/>
          <a:lstStyle/>
          <a:p>
            <a:endParaRPr/>
          </a:p>
        </p:txBody>
      </p:sp>
      <p:sp>
        <p:nvSpPr>
          <p:cNvPr id="53" name="object 41"/>
          <p:cNvSpPr txBox="1"/>
          <p:nvPr/>
        </p:nvSpPr>
        <p:spPr>
          <a:xfrm>
            <a:off x="6528526" y="771550"/>
            <a:ext cx="540606" cy="243015"/>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ACS</a:t>
            </a:r>
          </a:p>
        </p:txBody>
      </p:sp>
      <p:sp>
        <p:nvSpPr>
          <p:cNvPr id="54" name="object 41"/>
          <p:cNvSpPr txBox="1"/>
          <p:nvPr/>
        </p:nvSpPr>
        <p:spPr>
          <a:xfrm>
            <a:off x="6528526" y="1968695"/>
            <a:ext cx="576064" cy="243015"/>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OCS</a:t>
            </a:r>
          </a:p>
        </p:txBody>
      </p:sp>
      <p:pic>
        <p:nvPicPr>
          <p:cNvPr id="55" name="Picture 2" descr="C:\Users\alongueira\Desktop\Universidad\TFM\9 - Protocolo para la gestión del ACS y del OCS\imageedit_8_7923707433.png"/>
          <p:cNvPicPr>
            <a:picLocks noChangeAspect="1" noChangeArrowheads="1"/>
          </p:cNvPicPr>
          <p:nvPr/>
        </p:nvPicPr>
        <p:blipFill>
          <a:blip r:embed="rId7" cstate="print"/>
          <a:srcRect/>
          <a:stretch>
            <a:fillRect/>
          </a:stretch>
        </p:blipFill>
        <p:spPr bwMode="auto">
          <a:xfrm>
            <a:off x="3453992" y="3656018"/>
            <a:ext cx="628735" cy="572296"/>
          </a:xfrm>
          <a:prstGeom prst="rect">
            <a:avLst/>
          </a:prstGeom>
          <a:noFill/>
        </p:spPr>
      </p:pic>
      <p:sp>
        <p:nvSpPr>
          <p:cNvPr id="56"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dirty="0"/>
              <a:t>Instalación</a:t>
            </a:r>
          </a:p>
        </p:txBody>
      </p:sp>
      <p:sp>
        <p:nvSpPr>
          <p:cNvPr id="4"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26</a:t>
            </a:fld>
            <a:endParaRPr lang="en-US" dirty="0"/>
          </a:p>
        </p:txBody>
      </p:sp>
      <p:pic>
        <p:nvPicPr>
          <p:cNvPr id="12" name="11 Imagen" descr="C:\Users\alongueira\Desktop\Universidad\TFM\7 - Implementación\Manuales\Fotos EJBCA\24.PNG"/>
          <p:cNvPicPr/>
          <p:nvPr/>
        </p:nvPicPr>
        <p:blipFill>
          <a:blip r:embed="rId3" cstate="print"/>
          <a:srcRect/>
          <a:stretch>
            <a:fillRect/>
          </a:stretch>
        </p:blipFill>
        <p:spPr bwMode="auto">
          <a:xfrm>
            <a:off x="179512" y="2931790"/>
            <a:ext cx="2232248" cy="1626580"/>
          </a:xfrm>
          <a:prstGeom prst="rect">
            <a:avLst/>
          </a:prstGeom>
          <a:noFill/>
          <a:ln w="9525">
            <a:noFill/>
            <a:miter lim="800000"/>
            <a:headEnd/>
            <a:tailEnd/>
          </a:ln>
        </p:spPr>
      </p:pic>
      <p:pic>
        <p:nvPicPr>
          <p:cNvPr id="13" name="12 Imagen" descr="C:\Users\alongueira\Desktop\Imagen1.png"/>
          <p:cNvPicPr/>
          <p:nvPr/>
        </p:nvPicPr>
        <p:blipFill>
          <a:blip r:embed="rId4" cstate="print"/>
          <a:srcRect/>
          <a:stretch>
            <a:fillRect/>
          </a:stretch>
        </p:blipFill>
        <p:spPr bwMode="auto">
          <a:xfrm>
            <a:off x="107504" y="699542"/>
            <a:ext cx="2201370" cy="1386160"/>
          </a:xfrm>
          <a:prstGeom prst="rect">
            <a:avLst/>
          </a:prstGeom>
          <a:noFill/>
          <a:ln w="9525">
            <a:noFill/>
            <a:miter lim="800000"/>
            <a:headEnd/>
            <a:tailEnd/>
          </a:ln>
        </p:spPr>
      </p:pic>
      <p:pic>
        <p:nvPicPr>
          <p:cNvPr id="14" name="13 Imagen" descr="C:\Users\alongueira\Desktop\Imagen1.png"/>
          <p:cNvPicPr/>
          <p:nvPr/>
        </p:nvPicPr>
        <p:blipFill>
          <a:blip r:embed="rId5" cstate="print"/>
          <a:srcRect/>
          <a:stretch>
            <a:fillRect/>
          </a:stretch>
        </p:blipFill>
        <p:spPr bwMode="auto">
          <a:xfrm>
            <a:off x="539552" y="1275606"/>
            <a:ext cx="2016224" cy="1382528"/>
          </a:xfrm>
          <a:prstGeom prst="rect">
            <a:avLst/>
          </a:prstGeom>
          <a:noFill/>
          <a:ln w="9525">
            <a:noFill/>
            <a:miter lim="800000"/>
            <a:headEnd/>
            <a:tailEnd/>
          </a:ln>
        </p:spPr>
      </p:pic>
      <p:pic>
        <p:nvPicPr>
          <p:cNvPr id="94210" name="Picture 2" descr="https://nixmash.com/x/blog/2014/psql0108f.png"/>
          <p:cNvPicPr>
            <a:picLocks noChangeAspect="1" noChangeArrowheads="1"/>
          </p:cNvPicPr>
          <p:nvPr/>
        </p:nvPicPr>
        <p:blipFill>
          <a:blip r:embed="rId6" cstate="print">
            <a:biLevel thresh="50000"/>
          </a:blip>
          <a:srcRect/>
          <a:stretch>
            <a:fillRect/>
          </a:stretch>
        </p:blipFill>
        <p:spPr bwMode="auto">
          <a:xfrm>
            <a:off x="6620932" y="1059582"/>
            <a:ext cx="2464152" cy="1080120"/>
          </a:xfrm>
          <a:prstGeom prst="rect">
            <a:avLst/>
          </a:prstGeom>
          <a:noFill/>
        </p:spPr>
      </p:pic>
      <p:pic>
        <p:nvPicPr>
          <p:cNvPr id="123" name="Picture 2"/>
          <p:cNvPicPr>
            <a:picLocks noChangeAspect="1" noChangeArrowheads="1"/>
          </p:cNvPicPr>
          <p:nvPr/>
        </p:nvPicPr>
        <p:blipFill>
          <a:blip r:embed="rId7" cstate="print"/>
          <a:srcRect/>
          <a:stretch>
            <a:fillRect/>
          </a:stretch>
        </p:blipFill>
        <p:spPr bwMode="auto">
          <a:xfrm>
            <a:off x="2658848" y="699542"/>
            <a:ext cx="3816424" cy="4096034"/>
          </a:xfrm>
          <a:prstGeom prst="rect">
            <a:avLst/>
          </a:prstGeom>
          <a:noFill/>
          <a:ln w="9525">
            <a:noFill/>
            <a:miter lim="800000"/>
            <a:headEnd/>
            <a:tailEnd/>
          </a:ln>
        </p:spPr>
      </p:pic>
      <p:pic>
        <p:nvPicPr>
          <p:cNvPr id="94212" name="Picture 4" descr="Imagen relacionada"/>
          <p:cNvPicPr>
            <a:picLocks noChangeAspect="1" noChangeArrowheads="1"/>
          </p:cNvPicPr>
          <p:nvPr/>
        </p:nvPicPr>
        <p:blipFill>
          <a:blip r:embed="rId8" cstate="print"/>
          <a:srcRect/>
          <a:stretch>
            <a:fillRect/>
          </a:stretch>
        </p:blipFill>
        <p:spPr bwMode="auto">
          <a:xfrm>
            <a:off x="6660232" y="2643758"/>
            <a:ext cx="2400267" cy="1800200"/>
          </a:xfrm>
          <a:prstGeom prst="rect">
            <a:avLst/>
          </a:prstGeom>
          <a:noFill/>
        </p:spPr>
      </p:pic>
      <p:cxnSp>
        <p:nvCxnSpPr>
          <p:cNvPr id="18" name="17 Conector recto de flecha"/>
          <p:cNvCxnSpPr/>
          <p:nvPr/>
        </p:nvCxnSpPr>
        <p:spPr>
          <a:xfrm flipV="1">
            <a:off x="6156176" y="1635646"/>
            <a:ext cx="432048" cy="2160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2051720" y="3363838"/>
            <a:ext cx="936104" cy="4320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a:off x="1763688" y="1923678"/>
            <a:ext cx="1224136" cy="2160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6156176" y="2931790"/>
            <a:ext cx="432048" cy="14401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27</a:t>
            </a:fld>
            <a:endParaRPr lang="en-US" dirty="0"/>
          </a:p>
        </p:txBody>
      </p:sp>
      <p:pic>
        <p:nvPicPr>
          <p:cNvPr id="86018" name="Picture 2" descr="https://gqsystems.eu/files2/gallery/2016/12/validation.png"/>
          <p:cNvPicPr>
            <a:picLocks noChangeAspect="1" noChangeArrowheads="1"/>
          </p:cNvPicPr>
          <p:nvPr/>
        </p:nvPicPr>
        <p:blipFill>
          <a:blip r:embed="rId3" cstate="print">
            <a:grayscl/>
            <a:lum bright="-10000" contrast="-40000"/>
          </a:blip>
          <a:srcRect/>
          <a:stretch>
            <a:fillRect/>
          </a:stretch>
        </p:blipFill>
        <p:spPr bwMode="auto">
          <a:xfrm>
            <a:off x="0" y="0"/>
            <a:ext cx="9144000" cy="5143500"/>
          </a:xfrm>
          <a:prstGeom prst="rect">
            <a:avLst/>
          </a:prstGeom>
          <a:solidFill>
            <a:srgbClr val="2CF026"/>
          </a:solid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b="1" noProof="0" dirty="0">
                <a:latin typeface="TSTAR PRO Medium" pitchFamily="50" charset="0"/>
              </a:rPr>
              <a:t>Validación y verificación</a:t>
            </a:r>
            <a:endParaRPr kumimoji="0" lang="es-ES" sz="48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15" name="14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1717720" y="267494"/>
            <a:ext cx="588623" cy="1015663"/>
          </a:xfrm>
          <a:prstGeom prst="rect">
            <a:avLst/>
          </a:prstGeom>
        </p:spPr>
        <p:txBody>
          <a:bodyPr wrap="none">
            <a:spAutoFit/>
          </a:bodyPr>
          <a:lstStyle/>
          <a:p>
            <a:r>
              <a:rPr lang="es-ES" sz="6000" dirty="0">
                <a:latin typeface="TSTAR PRO Headline" pitchFamily="50" charset="0"/>
              </a:rPr>
              <a:t>6</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Validación vs. Verificación</a:t>
            </a:r>
            <a:endParaRPr lang="es-ES" sz="3600" dirty="0">
              <a:latin typeface="TSTAR PRO Medium" pitchFamily="50" charset="0"/>
            </a:endParaRPr>
          </a:p>
        </p:txBody>
      </p:sp>
      <p:grpSp>
        <p:nvGrpSpPr>
          <p:cNvPr id="82" name="81 Grupo"/>
          <p:cNvGrpSpPr/>
          <p:nvPr/>
        </p:nvGrpSpPr>
        <p:grpSpPr>
          <a:xfrm>
            <a:off x="899592" y="3003798"/>
            <a:ext cx="7704856" cy="1150240"/>
            <a:chOff x="899592" y="843558"/>
            <a:chExt cx="7704856" cy="1150240"/>
          </a:xfrm>
        </p:grpSpPr>
        <p:grpSp>
          <p:nvGrpSpPr>
            <p:cNvPr id="74" name="73 Grupo"/>
            <p:cNvGrpSpPr/>
            <p:nvPr/>
          </p:nvGrpSpPr>
          <p:grpSpPr>
            <a:xfrm>
              <a:off x="899592" y="843558"/>
              <a:ext cx="1512168" cy="1150240"/>
              <a:chOff x="1043608" y="843558"/>
              <a:chExt cx="1512168" cy="1150240"/>
            </a:xfrm>
          </p:grpSpPr>
          <p:sp>
            <p:nvSpPr>
              <p:cNvPr id="60" name="59 Rectángulo"/>
              <p:cNvSpPr/>
              <p:nvPr/>
            </p:nvSpPr>
            <p:spPr>
              <a:xfrm>
                <a:off x="1043608" y="843558"/>
                <a:ext cx="1512168" cy="360040"/>
              </a:xfrm>
              <a:prstGeom prst="rect">
                <a:avLst/>
              </a:prstGeom>
            </p:spPr>
            <p:txBody>
              <a:bodyPr wrap="square">
                <a:noAutofit/>
              </a:bodyPr>
              <a:lstStyle/>
              <a:p>
                <a:pPr marL="263525" indent="-263525" algn="ctr"/>
                <a:r>
                  <a:rPr lang="es-ES" dirty="0">
                    <a:latin typeface="TSTAR PRO Headline" pitchFamily="50" charset="0"/>
                  </a:rPr>
                  <a:t>Verificación</a:t>
                </a:r>
              </a:p>
            </p:txBody>
          </p:sp>
          <p:sp>
            <p:nvSpPr>
              <p:cNvPr id="62" name="Google Shape;187;p21"/>
              <p:cNvSpPr/>
              <p:nvPr/>
            </p:nvSpPr>
            <p:spPr>
              <a:xfrm>
                <a:off x="1409744" y="1203598"/>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24" name="Picture 4" descr="C:\Users\alongueira\Desktop\Imagen3.png"/>
              <p:cNvPicPr>
                <a:picLocks noChangeAspect="1" noChangeArrowheads="1"/>
              </p:cNvPicPr>
              <p:nvPr/>
            </p:nvPicPr>
            <p:blipFill>
              <a:blip r:embed="rId3" cstate="print"/>
              <a:srcRect/>
              <a:stretch>
                <a:fillRect/>
              </a:stretch>
            </p:blipFill>
            <p:spPr bwMode="auto">
              <a:xfrm>
                <a:off x="1523599" y="1311185"/>
                <a:ext cx="576064" cy="576064"/>
              </a:xfrm>
              <a:prstGeom prst="rect">
                <a:avLst/>
              </a:prstGeom>
              <a:noFill/>
            </p:spPr>
          </p:pic>
        </p:grpSp>
        <p:sp>
          <p:nvSpPr>
            <p:cNvPr id="75" name="object 51"/>
            <p:cNvSpPr/>
            <p:nvPr/>
          </p:nvSpPr>
          <p:spPr>
            <a:xfrm>
              <a:off x="2598048" y="1635645"/>
              <a:ext cx="1800200"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76" name="object 72"/>
            <p:cNvSpPr/>
            <p:nvPr/>
          </p:nvSpPr>
          <p:spPr>
            <a:xfrm>
              <a:off x="4401676" y="1598218"/>
              <a:ext cx="68580" cy="68579"/>
            </a:xfrm>
            <a:prstGeom prst="rect">
              <a:avLst/>
            </a:prstGeom>
            <a:blipFill>
              <a:blip r:embed="rId4" cstate="print"/>
              <a:stretch>
                <a:fillRect/>
              </a:stretch>
            </a:blipFill>
          </p:spPr>
          <p:txBody>
            <a:bodyPr wrap="square" lIns="0" tIns="0" rIns="0" bIns="0" rtlCol="0"/>
            <a:lstStyle/>
            <a:p>
              <a:endParaRPr/>
            </a:p>
          </p:txBody>
        </p:sp>
        <p:sp>
          <p:nvSpPr>
            <p:cNvPr id="79" name="object 41"/>
            <p:cNvSpPr txBox="1"/>
            <p:nvPr/>
          </p:nvSpPr>
          <p:spPr>
            <a:xfrm>
              <a:off x="4932040" y="1462134"/>
              <a:ext cx="3672408" cy="319959"/>
            </a:xfrm>
            <a:prstGeom prst="rect">
              <a:avLst/>
            </a:prstGeom>
          </p:spPr>
          <p:txBody>
            <a:bodyPr vert="horz" wrap="square" lIns="0" tIns="12065" rIns="0" bIns="0" rtlCol="0">
              <a:spAutoFit/>
            </a:bodyPr>
            <a:lstStyle/>
            <a:p>
              <a:pPr marL="12700" algn="ctr">
                <a:lnSpc>
                  <a:spcPct val="100000"/>
                </a:lnSpc>
                <a:spcBef>
                  <a:spcPts val="95"/>
                </a:spcBef>
              </a:pPr>
              <a:r>
                <a:rPr lang="es-ES" sz="2000" b="1" spc="-80" dirty="0">
                  <a:latin typeface="Trebuchet MS"/>
                  <a:cs typeface="Trebuchet MS"/>
                </a:rPr>
                <a:t>¿ESTÁS DESARROLÁNDOLA BIEN?</a:t>
              </a:r>
              <a:endParaRPr sz="2000" b="1" dirty="0">
                <a:latin typeface="Trebuchet MS"/>
                <a:cs typeface="Trebuchet MS"/>
              </a:endParaRPr>
            </a:p>
          </p:txBody>
        </p:sp>
      </p:grpSp>
      <p:grpSp>
        <p:nvGrpSpPr>
          <p:cNvPr id="81" name="80 Grupo"/>
          <p:cNvGrpSpPr/>
          <p:nvPr/>
        </p:nvGrpSpPr>
        <p:grpSpPr>
          <a:xfrm>
            <a:off x="971600" y="1133478"/>
            <a:ext cx="7272808" cy="1150240"/>
            <a:chOff x="1043608" y="3291830"/>
            <a:chExt cx="7272808" cy="1150240"/>
          </a:xfrm>
        </p:grpSpPr>
        <p:grpSp>
          <p:nvGrpSpPr>
            <p:cNvPr id="72" name="71 Grupo"/>
            <p:cNvGrpSpPr/>
            <p:nvPr/>
          </p:nvGrpSpPr>
          <p:grpSpPr>
            <a:xfrm>
              <a:off x="1043608" y="3291830"/>
              <a:ext cx="1331640" cy="1150240"/>
              <a:chOff x="1115616" y="3293718"/>
              <a:chExt cx="1331640" cy="1150240"/>
            </a:xfrm>
          </p:grpSpPr>
          <p:sp>
            <p:nvSpPr>
              <p:cNvPr id="61" name="60 Rectángulo"/>
              <p:cNvSpPr/>
              <p:nvPr/>
            </p:nvSpPr>
            <p:spPr>
              <a:xfrm>
                <a:off x="1115616" y="3293718"/>
                <a:ext cx="1331640" cy="360040"/>
              </a:xfrm>
              <a:prstGeom prst="rect">
                <a:avLst/>
              </a:prstGeom>
            </p:spPr>
            <p:txBody>
              <a:bodyPr wrap="square">
                <a:noAutofit/>
              </a:bodyPr>
              <a:lstStyle/>
              <a:p>
                <a:pPr marL="263525" indent="-263525" algn="ctr"/>
                <a:r>
                  <a:rPr lang="es-ES" dirty="0">
                    <a:latin typeface="TSTAR PRO Headline" pitchFamily="50" charset="0"/>
                  </a:rPr>
                  <a:t>Validación</a:t>
                </a:r>
              </a:p>
            </p:txBody>
          </p:sp>
          <p:sp>
            <p:nvSpPr>
              <p:cNvPr id="63" name="Google Shape;187;p21"/>
              <p:cNvSpPr/>
              <p:nvPr/>
            </p:nvSpPr>
            <p:spPr>
              <a:xfrm>
                <a:off x="1403648" y="3653758"/>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591;p39"/>
              <p:cNvGrpSpPr/>
              <p:nvPr/>
            </p:nvGrpSpPr>
            <p:grpSpPr>
              <a:xfrm>
                <a:off x="1547664" y="3797774"/>
                <a:ext cx="522938" cy="492004"/>
                <a:chOff x="5972700" y="2330200"/>
                <a:chExt cx="411625" cy="387275"/>
              </a:xfrm>
            </p:grpSpPr>
            <p:sp>
              <p:nvSpPr>
                <p:cNvPr id="43" name="Google Shape;592;p3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93;p3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 name="object 51"/>
            <p:cNvSpPr/>
            <p:nvPr/>
          </p:nvSpPr>
          <p:spPr>
            <a:xfrm flipV="1">
              <a:off x="2699792" y="4038199"/>
              <a:ext cx="1800200"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78" name="object 72"/>
            <p:cNvSpPr/>
            <p:nvPr/>
          </p:nvSpPr>
          <p:spPr>
            <a:xfrm>
              <a:off x="4431412" y="4046490"/>
              <a:ext cx="68580" cy="68579"/>
            </a:xfrm>
            <a:prstGeom prst="rect">
              <a:avLst/>
            </a:prstGeom>
            <a:blipFill>
              <a:blip r:embed="rId4" cstate="print"/>
              <a:stretch>
                <a:fillRect/>
              </a:stretch>
            </a:blipFill>
          </p:spPr>
          <p:txBody>
            <a:bodyPr wrap="square" lIns="0" tIns="0" rIns="0" bIns="0" rtlCol="0"/>
            <a:lstStyle/>
            <a:p>
              <a:endParaRPr/>
            </a:p>
          </p:txBody>
        </p:sp>
        <p:sp>
          <p:nvSpPr>
            <p:cNvPr id="80" name="object 41"/>
            <p:cNvSpPr txBox="1"/>
            <p:nvPr/>
          </p:nvSpPr>
          <p:spPr>
            <a:xfrm>
              <a:off x="5436096" y="3779250"/>
              <a:ext cx="2880320" cy="627736"/>
            </a:xfrm>
            <a:prstGeom prst="rect">
              <a:avLst/>
            </a:prstGeom>
          </p:spPr>
          <p:txBody>
            <a:bodyPr vert="horz" wrap="square" lIns="0" tIns="12065" rIns="0" bIns="0" rtlCol="0">
              <a:spAutoFit/>
            </a:bodyPr>
            <a:lstStyle/>
            <a:p>
              <a:pPr marL="12700" algn="ctr">
                <a:lnSpc>
                  <a:spcPct val="100000"/>
                </a:lnSpc>
                <a:spcBef>
                  <a:spcPts val="95"/>
                </a:spcBef>
              </a:pPr>
              <a:r>
                <a:rPr lang="es-ES" sz="2000" b="1" spc="-80" dirty="0">
                  <a:latin typeface="Trebuchet MS"/>
                  <a:cs typeface="Trebuchet MS"/>
                </a:rPr>
                <a:t>¿ESTÁS DESARROLLANDO LA SOLUCIÓN CORRECTA?</a:t>
              </a:r>
              <a:endParaRPr lang="es-ES" sz="2000" b="1" dirty="0">
                <a:latin typeface="Trebuchet MS"/>
                <a:cs typeface="Trebuchet MS"/>
              </a:endParaRPr>
            </a:p>
          </p:txBody>
        </p:sp>
      </p:grpSp>
      <p:sp>
        <p:nvSpPr>
          <p:cNvPr id="21"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Validación y verificación</a:t>
            </a:r>
            <a:endParaRPr lang="es-ES" sz="3600" dirty="0">
              <a:latin typeface="TSTAR PRO Medium" pitchFamily="50" charset="0"/>
            </a:endParaRPr>
          </a:p>
        </p:txBody>
      </p:sp>
      <p:sp>
        <p:nvSpPr>
          <p:cNvPr id="21" name="object 41"/>
          <p:cNvSpPr txBox="1"/>
          <p:nvPr/>
        </p:nvSpPr>
        <p:spPr>
          <a:xfrm>
            <a:off x="4644008" y="3291830"/>
            <a:ext cx="2887754" cy="319959"/>
          </a:xfrm>
          <a:prstGeom prst="rect">
            <a:avLst/>
          </a:prstGeom>
        </p:spPr>
        <p:txBody>
          <a:bodyPr vert="horz" wrap="square" lIns="0" tIns="12065" rIns="0" bIns="0" rtlCol="0">
            <a:spAutoFit/>
          </a:bodyPr>
          <a:lstStyle/>
          <a:p>
            <a:pPr marL="12700">
              <a:lnSpc>
                <a:spcPct val="100000"/>
              </a:lnSpc>
              <a:spcBef>
                <a:spcPts val="95"/>
              </a:spcBef>
            </a:pPr>
            <a:r>
              <a:rPr lang="es-ES" sz="2000" b="1" spc="-80" dirty="0">
                <a:latin typeface="Trebuchet MS"/>
                <a:cs typeface="Trebuchet MS"/>
              </a:rPr>
              <a:t>Pruebas unitarias</a:t>
            </a:r>
            <a:endParaRPr lang="es-ES" sz="2000" b="1" dirty="0">
              <a:latin typeface="Trebuchet MS"/>
              <a:cs typeface="Trebuchet MS"/>
            </a:endParaRPr>
          </a:p>
        </p:txBody>
      </p:sp>
      <p:sp>
        <p:nvSpPr>
          <p:cNvPr id="22" name="object 41"/>
          <p:cNvSpPr txBox="1"/>
          <p:nvPr/>
        </p:nvSpPr>
        <p:spPr>
          <a:xfrm>
            <a:off x="4644008" y="4401545"/>
            <a:ext cx="2887754" cy="319959"/>
          </a:xfrm>
          <a:prstGeom prst="rect">
            <a:avLst/>
          </a:prstGeom>
        </p:spPr>
        <p:txBody>
          <a:bodyPr vert="horz" wrap="square" lIns="0" tIns="12065" rIns="0" bIns="0" rtlCol="0">
            <a:spAutoFit/>
          </a:bodyPr>
          <a:lstStyle/>
          <a:p>
            <a:pPr marL="12700">
              <a:lnSpc>
                <a:spcPct val="100000"/>
              </a:lnSpc>
              <a:spcBef>
                <a:spcPts val="95"/>
              </a:spcBef>
            </a:pPr>
            <a:r>
              <a:rPr lang="es-ES" sz="2000" b="1" spc="-80" dirty="0">
                <a:latin typeface="Trebuchet MS"/>
                <a:cs typeface="Trebuchet MS"/>
              </a:rPr>
              <a:t>Pruebas de integración</a:t>
            </a:r>
            <a:endParaRPr lang="es-ES" sz="2000" b="1" dirty="0">
              <a:latin typeface="Trebuchet MS"/>
              <a:cs typeface="Trebuchet MS"/>
            </a:endParaRPr>
          </a:p>
        </p:txBody>
      </p:sp>
      <p:sp>
        <p:nvSpPr>
          <p:cNvPr id="27" name="object 51"/>
          <p:cNvSpPr/>
          <p:nvPr/>
        </p:nvSpPr>
        <p:spPr>
          <a:xfrm>
            <a:off x="3872676" y="3476703"/>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28" name="object 72"/>
          <p:cNvSpPr/>
          <p:nvPr/>
        </p:nvSpPr>
        <p:spPr>
          <a:xfrm>
            <a:off x="4285895" y="3439275"/>
            <a:ext cx="68580" cy="68579"/>
          </a:xfrm>
          <a:prstGeom prst="rect">
            <a:avLst/>
          </a:prstGeom>
          <a:blipFill>
            <a:blip r:embed="rId3" cstate="print"/>
            <a:stretch>
              <a:fillRect/>
            </a:stretch>
          </a:blipFill>
        </p:spPr>
        <p:txBody>
          <a:bodyPr wrap="square" lIns="0" tIns="0" rIns="0" bIns="0" rtlCol="0"/>
          <a:lstStyle/>
          <a:p>
            <a:endParaRPr/>
          </a:p>
        </p:txBody>
      </p:sp>
      <p:sp>
        <p:nvSpPr>
          <p:cNvPr id="29" name="object 51"/>
          <p:cNvSpPr/>
          <p:nvPr/>
        </p:nvSpPr>
        <p:spPr>
          <a:xfrm>
            <a:off x="3874177" y="4566448"/>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30" name="object 72"/>
          <p:cNvSpPr/>
          <p:nvPr/>
        </p:nvSpPr>
        <p:spPr>
          <a:xfrm>
            <a:off x="4287396" y="4529020"/>
            <a:ext cx="68580" cy="68579"/>
          </a:xfrm>
          <a:prstGeom prst="rect">
            <a:avLst/>
          </a:prstGeom>
          <a:blipFill>
            <a:blip r:embed="rId3" cstate="print"/>
            <a:stretch>
              <a:fillRect/>
            </a:stretch>
          </a:blipFill>
        </p:spPr>
        <p:txBody>
          <a:bodyPr wrap="square" lIns="0" tIns="0" rIns="0" bIns="0" rtlCol="0"/>
          <a:lstStyle/>
          <a:p>
            <a:endParaRPr/>
          </a:p>
        </p:txBody>
      </p:sp>
      <p:sp>
        <p:nvSpPr>
          <p:cNvPr id="31" name="object 56"/>
          <p:cNvSpPr/>
          <p:nvPr/>
        </p:nvSpPr>
        <p:spPr>
          <a:xfrm>
            <a:off x="3872676" y="3530015"/>
            <a:ext cx="45719" cy="1008112"/>
          </a:xfrm>
          <a:custGeom>
            <a:avLst/>
            <a:gdLst/>
            <a:ahLst/>
            <a:cxnLst/>
            <a:rect l="l" t="t" r="r" b="b"/>
            <a:pathLst>
              <a:path h="941070">
                <a:moveTo>
                  <a:pt x="0" y="0"/>
                </a:moveTo>
                <a:lnTo>
                  <a:pt x="0" y="940536"/>
                </a:lnTo>
              </a:path>
            </a:pathLst>
          </a:custGeom>
          <a:ln w="11430">
            <a:solidFill>
              <a:srgbClr val="000000"/>
            </a:solidFill>
            <a:prstDash val="dot"/>
          </a:ln>
        </p:spPr>
        <p:txBody>
          <a:bodyPr wrap="square" lIns="0" tIns="0" rIns="0" bIns="0" rtlCol="0"/>
          <a:lstStyle/>
          <a:p>
            <a:endParaRPr/>
          </a:p>
        </p:txBody>
      </p:sp>
      <p:sp>
        <p:nvSpPr>
          <p:cNvPr id="32" name="object 51"/>
          <p:cNvSpPr/>
          <p:nvPr/>
        </p:nvSpPr>
        <p:spPr>
          <a:xfrm>
            <a:off x="3311480" y="4014100"/>
            <a:ext cx="504056"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pic>
        <p:nvPicPr>
          <p:cNvPr id="1026" name="Picture 2" descr="C:\Users\alongueira\Desktop\Universidad\TFM\8 - Plan de Validación y Verificación\1_bu11aPXn--adybsX9gPn4Q.png"/>
          <p:cNvPicPr>
            <a:picLocks noChangeAspect="1" noChangeArrowheads="1"/>
          </p:cNvPicPr>
          <p:nvPr/>
        </p:nvPicPr>
        <p:blipFill>
          <a:blip r:embed="rId4" cstate="print"/>
          <a:srcRect/>
          <a:stretch>
            <a:fillRect/>
          </a:stretch>
        </p:blipFill>
        <p:spPr bwMode="auto">
          <a:xfrm>
            <a:off x="56985" y="644239"/>
            <a:ext cx="4659032" cy="2394742"/>
          </a:xfrm>
          <a:prstGeom prst="rect">
            <a:avLst/>
          </a:prstGeom>
          <a:noFill/>
        </p:spPr>
      </p:pic>
      <p:grpSp>
        <p:nvGrpSpPr>
          <p:cNvPr id="26" name="25 Grupo"/>
          <p:cNvGrpSpPr/>
          <p:nvPr/>
        </p:nvGrpSpPr>
        <p:grpSpPr>
          <a:xfrm>
            <a:off x="2397234" y="3611789"/>
            <a:ext cx="790200" cy="790200"/>
            <a:chOff x="936318" y="2067694"/>
            <a:chExt cx="790200" cy="790200"/>
          </a:xfrm>
        </p:grpSpPr>
        <p:sp>
          <p:nvSpPr>
            <p:cNvPr id="24" name="Google Shape;187;p21"/>
            <p:cNvSpPr/>
            <p:nvPr/>
          </p:nvSpPr>
          <p:spPr>
            <a:xfrm>
              <a:off x="936318" y="2067694"/>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4" descr="C:\Users\alongueira\Desktop\Imagen3.png"/>
            <p:cNvPicPr>
              <a:picLocks noChangeAspect="1" noChangeArrowheads="1"/>
            </p:cNvPicPr>
            <p:nvPr/>
          </p:nvPicPr>
          <p:blipFill>
            <a:blip r:embed="rId5" cstate="print"/>
            <a:srcRect/>
            <a:stretch>
              <a:fillRect/>
            </a:stretch>
          </p:blipFill>
          <p:spPr bwMode="auto">
            <a:xfrm>
              <a:off x="1050173" y="2175281"/>
              <a:ext cx="576064" cy="576064"/>
            </a:xfrm>
            <a:prstGeom prst="rect">
              <a:avLst/>
            </a:prstGeom>
            <a:noFill/>
          </p:spPr>
        </p:pic>
      </p:grpSp>
      <p:sp>
        <p:nvSpPr>
          <p:cNvPr id="15"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29</a:t>
            </a:fld>
            <a:endParaRPr lang="en-US" dirty="0"/>
          </a:p>
        </p:txBody>
      </p:sp>
      <p:pic>
        <p:nvPicPr>
          <p:cNvPr id="16" name="Picture 4"/>
          <p:cNvPicPr>
            <a:picLocks noChangeAspect="1" noChangeArrowheads="1"/>
          </p:cNvPicPr>
          <p:nvPr/>
        </p:nvPicPr>
        <p:blipFill>
          <a:blip r:embed="rId6" cstate="print"/>
          <a:srcRect/>
          <a:stretch>
            <a:fillRect/>
          </a:stretch>
        </p:blipFill>
        <p:spPr bwMode="auto">
          <a:xfrm>
            <a:off x="4854671" y="843558"/>
            <a:ext cx="4073305" cy="20116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a:t>
            </a:fld>
            <a:endParaRPr lang="en-US" dirty="0"/>
          </a:p>
        </p:txBody>
      </p:sp>
      <p:pic>
        <p:nvPicPr>
          <p:cNvPr id="65538" name="Picture 2" descr="https://www.grandespymes.com.ar/wp-content/uploads/2018/07/afrontar-los-problemas-como-retos.jpg"/>
          <p:cNvPicPr>
            <a:picLocks noChangeAspect="1" noChangeArrowheads="1"/>
          </p:cNvPicPr>
          <p:nvPr/>
        </p:nvPicPr>
        <p:blipFill>
          <a:blip r:embed="rId3" cstate="print">
            <a:grayscl/>
            <a:lum bright="-20000" contrast="-30000"/>
          </a:blip>
          <a:srcRect/>
          <a:stretch>
            <a:fillRect/>
          </a:stretch>
        </p:blipFill>
        <p:spPr bwMode="auto">
          <a:xfrm>
            <a:off x="0" y="-92546"/>
            <a:ext cx="9144000" cy="5236046"/>
          </a:xfrm>
          <a:prstGeom prst="rect">
            <a:avLst/>
          </a:prstGeom>
          <a:no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b="1" dirty="0">
                <a:latin typeface="TSTAR PRO Medium" pitchFamily="50" charset="0"/>
              </a:rPr>
              <a:t>El problema</a:t>
            </a:r>
            <a:endParaRPr kumimoji="0" lang="es-ES" sz="48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91829" cy="1015663"/>
          </a:xfrm>
          <a:prstGeom prst="rect">
            <a:avLst/>
          </a:prstGeom>
        </p:spPr>
        <p:txBody>
          <a:bodyPr wrap="none">
            <a:spAutoFit/>
          </a:bodyPr>
          <a:lstStyle/>
          <a:p>
            <a:r>
              <a:rPr lang="es-ES" sz="6000" dirty="0">
                <a:latin typeface="TSTAR PRO Headline" pitchFamily="50" charset="0"/>
              </a:rPr>
              <a:t>1</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30</a:t>
            </a:fld>
            <a:endParaRPr lang="en-US" dirty="0"/>
          </a:p>
        </p:txBody>
      </p:sp>
      <p:pic>
        <p:nvPicPr>
          <p:cNvPr id="104450" name="Picture 2" descr="Imagen relacionada"/>
          <p:cNvPicPr>
            <a:picLocks noChangeAspect="1" noChangeArrowheads="1"/>
          </p:cNvPicPr>
          <p:nvPr/>
        </p:nvPicPr>
        <p:blipFill>
          <a:blip r:embed="rId2" cstate="print">
            <a:grayscl/>
            <a:lum bright="-10000" contrast="-40000"/>
          </a:blip>
          <a:srcRect/>
          <a:stretch>
            <a:fillRect/>
          </a:stretch>
        </p:blipFill>
        <p:spPr bwMode="auto">
          <a:xfrm>
            <a:off x="0" y="0"/>
            <a:ext cx="9144000" cy="5143500"/>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400" b="1" noProof="0" dirty="0">
                <a:latin typeface="TSTAR PRO Medium" pitchFamily="50" charset="0"/>
              </a:rPr>
              <a:t>Resultados y conclusiones</a:t>
            </a:r>
            <a:endParaRPr kumimoji="0" lang="es-ES" sz="44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15" name="14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7</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Resultados</a:t>
            </a:r>
            <a:endParaRPr lang="es-ES" sz="3600" dirty="0">
              <a:latin typeface="TSTAR PRO Medium" pitchFamily="50" charset="0"/>
            </a:endParaRPr>
          </a:p>
        </p:txBody>
      </p:sp>
      <p:sp>
        <p:nvSpPr>
          <p:cNvPr id="4" name="3 Rectángulo"/>
          <p:cNvSpPr/>
          <p:nvPr/>
        </p:nvSpPr>
        <p:spPr>
          <a:xfrm>
            <a:off x="2195736" y="813822"/>
            <a:ext cx="1224136" cy="648072"/>
          </a:xfrm>
          <a:prstGeom prst="rect">
            <a:avLst/>
          </a:prstGeom>
        </p:spPr>
        <p:txBody>
          <a:bodyPr wrap="square">
            <a:noAutofit/>
          </a:bodyPr>
          <a:lstStyle/>
          <a:p>
            <a:pPr marL="263525" indent="-263525" algn="ctr"/>
            <a:r>
              <a:rPr lang="es-ES" dirty="0">
                <a:latin typeface="TSTAR PRO Headline" pitchFamily="50" charset="0"/>
              </a:rPr>
              <a:t>Modelado </a:t>
            </a:r>
          </a:p>
          <a:p>
            <a:pPr marL="263525" indent="-263525" algn="ctr"/>
            <a:r>
              <a:rPr lang="es-ES" dirty="0">
                <a:latin typeface="TSTAR PRO Headline" pitchFamily="50" charset="0"/>
              </a:rPr>
              <a:t>Software</a:t>
            </a:r>
          </a:p>
        </p:txBody>
      </p:sp>
      <p:grpSp>
        <p:nvGrpSpPr>
          <p:cNvPr id="25" name="24 Grupo"/>
          <p:cNvGrpSpPr/>
          <p:nvPr/>
        </p:nvGrpSpPr>
        <p:grpSpPr>
          <a:xfrm>
            <a:off x="1403648" y="741814"/>
            <a:ext cx="790200" cy="790200"/>
            <a:chOff x="1259632" y="771550"/>
            <a:chExt cx="790200" cy="790200"/>
          </a:xfrm>
        </p:grpSpPr>
        <p:sp>
          <p:nvSpPr>
            <p:cNvPr id="5" name="Google Shape;187;p21"/>
            <p:cNvSpPr/>
            <p:nvPr/>
          </p:nvSpPr>
          <p:spPr>
            <a:xfrm>
              <a:off x="1259632" y="771550"/>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857;p39"/>
            <p:cNvGrpSpPr/>
            <p:nvPr/>
          </p:nvGrpSpPr>
          <p:grpSpPr>
            <a:xfrm>
              <a:off x="1319792" y="900420"/>
              <a:ext cx="659920" cy="618882"/>
              <a:chOff x="5186239" y="4924328"/>
              <a:chExt cx="628558" cy="589466"/>
            </a:xfrm>
          </p:grpSpPr>
          <p:sp>
            <p:nvSpPr>
              <p:cNvPr id="7" name="Google Shape;858;p39"/>
              <p:cNvSpPr/>
              <p:nvPr/>
            </p:nvSpPr>
            <p:spPr>
              <a:xfrm>
                <a:off x="5659323" y="4924328"/>
                <a:ext cx="89525" cy="89524"/>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9;p39"/>
              <p:cNvSpPr/>
              <p:nvPr/>
            </p:nvSpPr>
            <p:spPr>
              <a:xfrm>
                <a:off x="5289252" y="4940183"/>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0;p39"/>
              <p:cNvSpPr/>
              <p:nvPr/>
            </p:nvSpPr>
            <p:spPr>
              <a:xfrm>
                <a:off x="5186239" y="5263797"/>
                <a:ext cx="89525" cy="89524"/>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p39"/>
              <p:cNvSpPr/>
              <p:nvPr/>
            </p:nvSpPr>
            <p:spPr>
              <a:xfrm>
                <a:off x="5449025" y="5425469"/>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2;p39"/>
              <p:cNvSpPr/>
              <p:nvPr/>
            </p:nvSpPr>
            <p:spPr>
              <a:xfrm>
                <a:off x="5725872" y="5188848"/>
                <a:ext cx="88925" cy="89524"/>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3;p3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4;p3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5;p3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6;p3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7;p3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8;p3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22 Grupo"/>
          <p:cNvGrpSpPr/>
          <p:nvPr/>
        </p:nvGrpSpPr>
        <p:grpSpPr>
          <a:xfrm>
            <a:off x="1403648" y="1707654"/>
            <a:ext cx="793976" cy="793976"/>
            <a:chOff x="1274071" y="2283718"/>
            <a:chExt cx="793976" cy="793976"/>
          </a:xfrm>
        </p:grpSpPr>
        <p:sp>
          <p:nvSpPr>
            <p:cNvPr id="19" name="Google Shape;187;p21"/>
            <p:cNvSpPr/>
            <p:nvPr/>
          </p:nvSpPr>
          <p:spPr>
            <a:xfrm>
              <a:off x="1274071" y="2283718"/>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3" descr="C:\Users\alongueira\Desktop\Imagen2.png"/>
            <p:cNvPicPr>
              <a:picLocks noChangeAspect="1" noChangeArrowheads="1"/>
            </p:cNvPicPr>
            <p:nvPr/>
          </p:nvPicPr>
          <p:blipFill>
            <a:blip r:embed="rId3" cstate="print"/>
            <a:srcRect/>
            <a:stretch>
              <a:fillRect/>
            </a:stretch>
          </p:blipFill>
          <p:spPr bwMode="auto">
            <a:xfrm>
              <a:off x="1403648" y="2427734"/>
              <a:ext cx="547782" cy="504056"/>
            </a:xfrm>
            <a:prstGeom prst="rect">
              <a:avLst/>
            </a:prstGeom>
            <a:noFill/>
          </p:spPr>
        </p:pic>
      </p:grpSp>
      <p:grpSp>
        <p:nvGrpSpPr>
          <p:cNvPr id="24" name="23 Grupo"/>
          <p:cNvGrpSpPr/>
          <p:nvPr/>
        </p:nvGrpSpPr>
        <p:grpSpPr>
          <a:xfrm>
            <a:off x="453105" y="1707654"/>
            <a:ext cx="793976" cy="793976"/>
            <a:chOff x="366845" y="2240588"/>
            <a:chExt cx="793976" cy="793976"/>
          </a:xfrm>
        </p:grpSpPr>
        <p:sp>
          <p:nvSpPr>
            <p:cNvPr id="18" name="Google Shape;187;p21"/>
            <p:cNvSpPr/>
            <p:nvPr/>
          </p:nvSpPr>
          <p:spPr>
            <a:xfrm>
              <a:off x="366845" y="2240588"/>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6" descr="C:\Users\alongueira\Desktop\Imagen4.png"/>
            <p:cNvPicPr>
              <a:picLocks noChangeAspect="1" noChangeArrowheads="1"/>
            </p:cNvPicPr>
            <p:nvPr/>
          </p:nvPicPr>
          <p:blipFill>
            <a:blip r:embed="rId4" cstate="print">
              <a:lum bright="-10000" contrast="40000"/>
            </a:blip>
            <a:srcRect/>
            <a:stretch>
              <a:fillRect/>
            </a:stretch>
          </p:blipFill>
          <p:spPr bwMode="auto">
            <a:xfrm>
              <a:off x="467544" y="2355726"/>
              <a:ext cx="566192" cy="566192"/>
            </a:xfrm>
            <a:prstGeom prst="rect">
              <a:avLst/>
            </a:prstGeom>
            <a:noFill/>
          </p:spPr>
        </p:pic>
      </p:grpSp>
      <p:sp>
        <p:nvSpPr>
          <p:cNvPr id="26" name="25 Rectángulo"/>
          <p:cNvSpPr/>
          <p:nvPr/>
        </p:nvSpPr>
        <p:spPr>
          <a:xfrm>
            <a:off x="2339752" y="1851670"/>
            <a:ext cx="2664296" cy="648072"/>
          </a:xfrm>
          <a:prstGeom prst="rect">
            <a:avLst/>
          </a:prstGeom>
        </p:spPr>
        <p:txBody>
          <a:bodyPr wrap="square">
            <a:noAutofit/>
          </a:bodyPr>
          <a:lstStyle/>
          <a:p>
            <a:pPr indent="-263525"/>
            <a:r>
              <a:rPr lang="es-ES" dirty="0">
                <a:latin typeface="TSTAR PRO Headline" pitchFamily="50" charset="0"/>
              </a:rPr>
              <a:t>Selección hardware y software</a:t>
            </a:r>
          </a:p>
        </p:txBody>
      </p:sp>
      <p:grpSp>
        <p:nvGrpSpPr>
          <p:cNvPr id="29" name="28 Grupo"/>
          <p:cNvGrpSpPr/>
          <p:nvPr/>
        </p:nvGrpSpPr>
        <p:grpSpPr>
          <a:xfrm>
            <a:off x="1381346" y="2715766"/>
            <a:ext cx="864096" cy="793976"/>
            <a:chOff x="1155556" y="3075806"/>
            <a:chExt cx="864096" cy="793976"/>
          </a:xfrm>
        </p:grpSpPr>
        <p:sp>
          <p:nvSpPr>
            <p:cNvPr id="27" name="Google Shape;187;p21"/>
            <p:cNvSpPr/>
            <p:nvPr/>
          </p:nvSpPr>
          <p:spPr>
            <a:xfrm>
              <a:off x="1187624" y="307580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27 Rectángulo"/>
            <p:cNvSpPr/>
            <p:nvPr/>
          </p:nvSpPr>
          <p:spPr>
            <a:xfrm>
              <a:off x="1155556" y="3269528"/>
              <a:ext cx="864096" cy="360040"/>
            </a:xfrm>
            <a:prstGeom prst="rect">
              <a:avLst/>
            </a:prstGeom>
          </p:spPr>
          <p:txBody>
            <a:bodyPr wrap="square">
              <a:noAutofit/>
            </a:bodyPr>
            <a:lstStyle/>
            <a:p>
              <a:pPr indent="-263525" algn="ctr"/>
              <a:r>
                <a:rPr lang="es-ES" sz="2000" dirty="0">
                  <a:latin typeface="TSTAR PRO Headline" pitchFamily="50" charset="0"/>
                </a:rPr>
                <a:t>EJBCA</a:t>
              </a:r>
            </a:p>
          </p:txBody>
        </p:sp>
      </p:grpSp>
      <p:grpSp>
        <p:nvGrpSpPr>
          <p:cNvPr id="30" name="29 Grupo"/>
          <p:cNvGrpSpPr/>
          <p:nvPr/>
        </p:nvGrpSpPr>
        <p:grpSpPr>
          <a:xfrm>
            <a:off x="465212" y="3726210"/>
            <a:ext cx="864096" cy="793976"/>
            <a:chOff x="1155556" y="3075806"/>
            <a:chExt cx="864096" cy="793976"/>
          </a:xfrm>
        </p:grpSpPr>
        <p:sp>
          <p:nvSpPr>
            <p:cNvPr id="31" name="Google Shape;187;p21"/>
            <p:cNvSpPr/>
            <p:nvPr/>
          </p:nvSpPr>
          <p:spPr>
            <a:xfrm>
              <a:off x="1187624" y="307580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31 Rectángulo"/>
            <p:cNvSpPr/>
            <p:nvPr/>
          </p:nvSpPr>
          <p:spPr>
            <a:xfrm>
              <a:off x="1155556" y="3219822"/>
              <a:ext cx="864096" cy="402312"/>
            </a:xfrm>
            <a:prstGeom prst="rect">
              <a:avLst/>
            </a:prstGeom>
          </p:spPr>
          <p:txBody>
            <a:bodyPr wrap="square">
              <a:noAutofit/>
            </a:bodyPr>
            <a:lstStyle/>
            <a:p>
              <a:pPr indent="-263525" algn="ctr"/>
              <a:r>
                <a:rPr lang="es-ES" sz="2400" dirty="0">
                  <a:latin typeface="TSTAR PRO Headline" pitchFamily="50" charset="0"/>
                </a:rPr>
                <a:t>SCEP</a:t>
              </a:r>
            </a:p>
          </p:txBody>
        </p:sp>
      </p:grpSp>
      <p:grpSp>
        <p:nvGrpSpPr>
          <p:cNvPr id="33" name="32 Grupo"/>
          <p:cNvGrpSpPr/>
          <p:nvPr/>
        </p:nvGrpSpPr>
        <p:grpSpPr>
          <a:xfrm>
            <a:off x="1401316" y="3726210"/>
            <a:ext cx="864096" cy="793976"/>
            <a:chOff x="1155556" y="3075806"/>
            <a:chExt cx="864096" cy="793976"/>
          </a:xfrm>
        </p:grpSpPr>
        <p:sp>
          <p:nvSpPr>
            <p:cNvPr id="34" name="Google Shape;187;p21"/>
            <p:cNvSpPr/>
            <p:nvPr/>
          </p:nvSpPr>
          <p:spPr>
            <a:xfrm>
              <a:off x="1187624" y="307580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34 Rectángulo"/>
            <p:cNvSpPr/>
            <p:nvPr/>
          </p:nvSpPr>
          <p:spPr>
            <a:xfrm>
              <a:off x="1155556" y="3247226"/>
              <a:ext cx="864096" cy="360040"/>
            </a:xfrm>
            <a:prstGeom prst="rect">
              <a:avLst/>
            </a:prstGeom>
          </p:spPr>
          <p:txBody>
            <a:bodyPr wrap="square">
              <a:noAutofit/>
            </a:bodyPr>
            <a:lstStyle/>
            <a:p>
              <a:pPr indent="-263525" algn="ctr"/>
              <a:r>
                <a:rPr lang="es-ES" sz="2400" dirty="0">
                  <a:latin typeface="TSTAR PRO Headline" pitchFamily="50" charset="0"/>
                </a:rPr>
                <a:t>OCSP</a:t>
              </a:r>
            </a:p>
          </p:txBody>
        </p:sp>
      </p:grpSp>
      <p:grpSp>
        <p:nvGrpSpPr>
          <p:cNvPr id="40" name="39 Grupo"/>
          <p:cNvGrpSpPr/>
          <p:nvPr/>
        </p:nvGrpSpPr>
        <p:grpSpPr>
          <a:xfrm>
            <a:off x="5508104" y="699542"/>
            <a:ext cx="793976" cy="793976"/>
            <a:chOff x="2987824" y="2859782"/>
            <a:chExt cx="793976" cy="793976"/>
          </a:xfrm>
        </p:grpSpPr>
        <p:sp>
          <p:nvSpPr>
            <p:cNvPr id="39" name="Google Shape;187;p21"/>
            <p:cNvSpPr/>
            <p:nvPr/>
          </p:nvSpPr>
          <p:spPr>
            <a:xfrm>
              <a:off x="2987824" y="2859782"/>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05;p39"/>
            <p:cNvGrpSpPr/>
            <p:nvPr/>
          </p:nvGrpSpPr>
          <p:grpSpPr>
            <a:xfrm>
              <a:off x="3152300" y="3049382"/>
              <a:ext cx="476162" cy="451038"/>
              <a:chOff x="2583100" y="2973775"/>
              <a:chExt cx="461550" cy="437200"/>
            </a:xfrm>
          </p:grpSpPr>
          <p:sp>
            <p:nvSpPr>
              <p:cNvPr id="37" name="Google Shape;606;p39"/>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7;p39"/>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 name="42 Grupo"/>
          <p:cNvGrpSpPr/>
          <p:nvPr/>
        </p:nvGrpSpPr>
        <p:grpSpPr>
          <a:xfrm>
            <a:off x="5508104" y="1707654"/>
            <a:ext cx="734060" cy="734060"/>
            <a:chOff x="5148064" y="1707654"/>
            <a:chExt cx="734060" cy="734060"/>
          </a:xfrm>
        </p:grpSpPr>
        <p:sp>
          <p:nvSpPr>
            <p:cNvPr id="41" name="object 61"/>
            <p:cNvSpPr/>
            <p:nvPr/>
          </p:nvSpPr>
          <p:spPr>
            <a:xfrm>
              <a:off x="5148064" y="1707654"/>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42" name="Picture 2" descr="C:\Users\alongueira\Desktop\Universidad\TFM\1000 - Audios\0 - Introducción Xabier (13 - 07 - 2018)\imagenes\hardware.png"/>
            <p:cNvPicPr>
              <a:picLocks noChangeAspect="1" noChangeArrowheads="1"/>
            </p:cNvPicPr>
            <p:nvPr/>
          </p:nvPicPr>
          <p:blipFill>
            <a:blip r:embed="rId5" cstate="print">
              <a:lum contrast="20000"/>
            </a:blip>
            <a:srcRect l="2941" t="19249" r="2941" b="24869"/>
            <a:stretch>
              <a:fillRect/>
            </a:stretch>
          </p:blipFill>
          <p:spPr bwMode="auto">
            <a:xfrm flipH="1">
              <a:off x="5182184" y="1906262"/>
              <a:ext cx="654896" cy="388844"/>
            </a:xfrm>
            <a:prstGeom prst="rect">
              <a:avLst/>
            </a:prstGeom>
            <a:noFill/>
          </p:spPr>
        </p:pic>
      </p:grpSp>
      <p:grpSp>
        <p:nvGrpSpPr>
          <p:cNvPr id="44" name="43 Grupo"/>
          <p:cNvGrpSpPr/>
          <p:nvPr/>
        </p:nvGrpSpPr>
        <p:grpSpPr>
          <a:xfrm>
            <a:off x="5508104" y="2643758"/>
            <a:ext cx="790200" cy="790200"/>
            <a:chOff x="4892227" y="1461323"/>
            <a:chExt cx="790200" cy="790200"/>
          </a:xfrm>
        </p:grpSpPr>
        <p:sp>
          <p:nvSpPr>
            <p:cNvPr id="45" name="Google Shape;187;p21"/>
            <p:cNvSpPr/>
            <p:nvPr/>
          </p:nvSpPr>
          <p:spPr>
            <a:xfrm>
              <a:off x="4892227" y="1461323"/>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83;p39"/>
            <p:cNvGrpSpPr/>
            <p:nvPr/>
          </p:nvGrpSpPr>
          <p:grpSpPr>
            <a:xfrm>
              <a:off x="5050300" y="1556157"/>
              <a:ext cx="483810" cy="589984"/>
              <a:chOff x="596350" y="929175"/>
              <a:chExt cx="407950" cy="497475"/>
            </a:xfrm>
          </p:grpSpPr>
          <p:sp>
            <p:nvSpPr>
              <p:cNvPr id="47" name="Google Shape;484;p3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5;p3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6;p3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7;p3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p3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9;p3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90;p3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63 Grupo"/>
          <p:cNvGrpSpPr/>
          <p:nvPr/>
        </p:nvGrpSpPr>
        <p:grpSpPr>
          <a:xfrm>
            <a:off x="5508104" y="3723878"/>
            <a:ext cx="878964" cy="790200"/>
            <a:chOff x="8028384" y="3867894"/>
            <a:chExt cx="878964" cy="790200"/>
          </a:xfrm>
        </p:grpSpPr>
        <p:sp>
          <p:nvSpPr>
            <p:cNvPr id="57" name="Google Shape;187;p21"/>
            <p:cNvSpPr/>
            <p:nvPr/>
          </p:nvSpPr>
          <p:spPr>
            <a:xfrm>
              <a:off x="8028384" y="3867894"/>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object 41"/>
            <p:cNvSpPr txBox="1"/>
            <p:nvPr/>
          </p:nvSpPr>
          <p:spPr>
            <a:xfrm>
              <a:off x="8043252" y="3984506"/>
              <a:ext cx="864096" cy="566181"/>
            </a:xfrm>
            <a:prstGeom prst="rect">
              <a:avLst/>
            </a:prstGeom>
          </p:spPr>
          <p:txBody>
            <a:bodyPr vert="horz" wrap="square" lIns="0" tIns="12065" rIns="0" bIns="0" rtlCol="0">
              <a:spAutoFit/>
            </a:bodyPr>
            <a:lstStyle/>
            <a:p>
              <a:pPr marL="12700">
                <a:lnSpc>
                  <a:spcPct val="100000"/>
                </a:lnSpc>
                <a:spcBef>
                  <a:spcPts val="95"/>
                </a:spcBef>
              </a:pPr>
              <a:r>
                <a:rPr lang="es-ES" sz="3600" spc="-80" dirty="0">
                  <a:latin typeface="Trebuchet MS"/>
                  <a:cs typeface="Trebuchet MS"/>
                </a:rPr>
                <a:t>EST</a:t>
              </a:r>
              <a:endParaRPr sz="3600" dirty="0">
                <a:latin typeface="Trebuchet MS"/>
                <a:cs typeface="Trebuchet MS"/>
              </a:endParaRPr>
            </a:p>
          </p:txBody>
        </p:sp>
      </p:grpSp>
      <p:sp>
        <p:nvSpPr>
          <p:cNvPr id="59" name="58 Rectángulo"/>
          <p:cNvSpPr/>
          <p:nvPr/>
        </p:nvSpPr>
        <p:spPr>
          <a:xfrm>
            <a:off x="2339752" y="2931790"/>
            <a:ext cx="1152128" cy="360040"/>
          </a:xfrm>
          <a:prstGeom prst="rect">
            <a:avLst/>
          </a:prstGeom>
        </p:spPr>
        <p:txBody>
          <a:bodyPr wrap="square">
            <a:noAutofit/>
          </a:bodyPr>
          <a:lstStyle/>
          <a:p>
            <a:pPr indent="-263525"/>
            <a:r>
              <a:rPr lang="es-ES" dirty="0">
                <a:latin typeface="TSTAR PRO Headline" pitchFamily="50" charset="0"/>
              </a:rPr>
              <a:t>Modular</a:t>
            </a:r>
          </a:p>
        </p:txBody>
      </p:sp>
      <p:sp>
        <p:nvSpPr>
          <p:cNvPr id="60" name="59 Rectángulo"/>
          <p:cNvSpPr/>
          <p:nvPr/>
        </p:nvSpPr>
        <p:spPr>
          <a:xfrm>
            <a:off x="2339752" y="3939902"/>
            <a:ext cx="1440160" cy="360040"/>
          </a:xfrm>
          <a:prstGeom prst="rect">
            <a:avLst/>
          </a:prstGeom>
        </p:spPr>
        <p:txBody>
          <a:bodyPr wrap="square">
            <a:noAutofit/>
          </a:bodyPr>
          <a:lstStyle/>
          <a:p>
            <a:pPr indent="-263525"/>
            <a:r>
              <a:rPr lang="es-ES" dirty="0">
                <a:latin typeface="TSTAR PRO Headline" pitchFamily="50" charset="0"/>
              </a:rPr>
              <a:t>Protocolos</a:t>
            </a:r>
          </a:p>
        </p:txBody>
      </p:sp>
      <p:sp>
        <p:nvSpPr>
          <p:cNvPr id="61" name="60 Rectángulo"/>
          <p:cNvSpPr/>
          <p:nvPr/>
        </p:nvSpPr>
        <p:spPr>
          <a:xfrm>
            <a:off x="6444208" y="771550"/>
            <a:ext cx="1224136" cy="648072"/>
          </a:xfrm>
          <a:prstGeom prst="rect">
            <a:avLst/>
          </a:prstGeom>
        </p:spPr>
        <p:txBody>
          <a:bodyPr wrap="square">
            <a:noAutofit/>
          </a:bodyPr>
          <a:lstStyle/>
          <a:p>
            <a:pPr marL="263525" indent="-263525" algn="ctr"/>
            <a:r>
              <a:rPr lang="es-ES" dirty="0">
                <a:latin typeface="TSTAR PRO Headline" pitchFamily="50" charset="0"/>
              </a:rPr>
              <a:t>Máquinas</a:t>
            </a:r>
          </a:p>
          <a:p>
            <a:pPr marL="263525" indent="-263525" algn="ctr"/>
            <a:r>
              <a:rPr lang="es-ES" dirty="0">
                <a:latin typeface="TSTAR PRO Headline" pitchFamily="50" charset="0"/>
              </a:rPr>
              <a:t>Virtuales</a:t>
            </a:r>
          </a:p>
        </p:txBody>
      </p:sp>
      <p:sp>
        <p:nvSpPr>
          <p:cNvPr id="62" name="61 Rectángulo"/>
          <p:cNvSpPr/>
          <p:nvPr/>
        </p:nvSpPr>
        <p:spPr>
          <a:xfrm>
            <a:off x="6444208" y="1707654"/>
            <a:ext cx="1728192" cy="648072"/>
          </a:xfrm>
          <a:prstGeom prst="rect">
            <a:avLst/>
          </a:prstGeom>
        </p:spPr>
        <p:txBody>
          <a:bodyPr wrap="square">
            <a:noAutofit/>
          </a:bodyPr>
          <a:lstStyle/>
          <a:p>
            <a:pPr marL="263525" indent="-263525" algn="ctr"/>
            <a:r>
              <a:rPr lang="es-ES" dirty="0">
                <a:latin typeface="TSTAR PRO Headline" pitchFamily="50" charset="0"/>
              </a:rPr>
              <a:t>Configuración</a:t>
            </a:r>
          </a:p>
          <a:p>
            <a:pPr marL="263525" indent="-263525" algn="ctr"/>
            <a:r>
              <a:rPr lang="es-ES" dirty="0">
                <a:latin typeface="TSTAR PRO Headline" pitchFamily="50" charset="0"/>
              </a:rPr>
              <a:t>HSM</a:t>
            </a:r>
          </a:p>
        </p:txBody>
      </p:sp>
      <p:sp>
        <p:nvSpPr>
          <p:cNvPr id="63" name="62 Rectángulo"/>
          <p:cNvSpPr/>
          <p:nvPr/>
        </p:nvSpPr>
        <p:spPr>
          <a:xfrm>
            <a:off x="6444208" y="2758038"/>
            <a:ext cx="1800200" cy="576064"/>
          </a:xfrm>
          <a:prstGeom prst="rect">
            <a:avLst/>
          </a:prstGeom>
        </p:spPr>
        <p:txBody>
          <a:bodyPr wrap="square">
            <a:noAutofit/>
          </a:bodyPr>
          <a:lstStyle/>
          <a:p>
            <a:pPr indent="-263525"/>
            <a:r>
              <a:rPr lang="es-ES" dirty="0">
                <a:latin typeface="TSTAR PRO Headline" pitchFamily="50" charset="0"/>
              </a:rPr>
              <a:t>Documentación</a:t>
            </a:r>
          </a:p>
          <a:p>
            <a:pPr indent="-263525"/>
            <a:r>
              <a:rPr lang="es-ES" dirty="0">
                <a:latin typeface="TSTAR PRO Headline" pitchFamily="50" charset="0"/>
              </a:rPr>
              <a:t>Y Manuales</a:t>
            </a:r>
          </a:p>
        </p:txBody>
      </p:sp>
      <p:sp>
        <p:nvSpPr>
          <p:cNvPr id="65" name="64 Rectángulo"/>
          <p:cNvSpPr/>
          <p:nvPr/>
        </p:nvSpPr>
        <p:spPr>
          <a:xfrm>
            <a:off x="6444208" y="3795886"/>
            <a:ext cx="1152128" cy="648072"/>
          </a:xfrm>
          <a:prstGeom prst="rect">
            <a:avLst/>
          </a:prstGeom>
        </p:spPr>
        <p:txBody>
          <a:bodyPr wrap="square">
            <a:noAutofit/>
          </a:bodyPr>
          <a:lstStyle/>
          <a:p>
            <a:pPr indent="-263525"/>
            <a:r>
              <a:rPr lang="es-ES" dirty="0">
                <a:latin typeface="TSTAR PRO Headline" pitchFamily="50" charset="0"/>
              </a:rPr>
              <a:t>Primeros</a:t>
            </a:r>
          </a:p>
          <a:p>
            <a:pPr indent="-263525"/>
            <a:r>
              <a:rPr lang="es-ES" dirty="0">
                <a:latin typeface="TSTAR PRO Headline" pitchFamily="50" charset="0"/>
              </a:rPr>
              <a:t>pasos</a:t>
            </a:r>
          </a:p>
        </p:txBody>
      </p:sp>
      <p:sp>
        <p:nvSpPr>
          <p:cNvPr id="66"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Conclusiones</a:t>
            </a:r>
            <a:endParaRPr lang="es-ES" sz="3600" dirty="0">
              <a:latin typeface="TSTAR PRO Medium" pitchFamily="50" charset="0"/>
            </a:endParaRPr>
          </a:p>
        </p:txBody>
      </p:sp>
      <p:pic>
        <p:nvPicPr>
          <p:cNvPr id="5" name="Picture 2" descr="C:\Users\alongueira\Desktop\Universidad\TFM\Imágenes\PKI-Certificate.gif"/>
          <p:cNvPicPr>
            <a:picLocks noChangeArrowheads="1"/>
          </p:cNvPicPr>
          <p:nvPr/>
        </p:nvPicPr>
        <p:blipFill>
          <a:blip r:embed="rId3" cstate="print"/>
          <a:srcRect t="-5556" r="-8" b="5548"/>
          <a:stretch>
            <a:fillRect/>
          </a:stretch>
        </p:blipFill>
        <p:spPr bwMode="auto">
          <a:xfrm>
            <a:off x="3881656" y="1873972"/>
            <a:ext cx="1369024" cy="1369024"/>
          </a:xfrm>
          <a:prstGeom prst="ellipse">
            <a:avLst/>
          </a:prstGeom>
          <a:solidFill>
            <a:srgbClr val="2CF026"/>
          </a:solidFill>
        </p:spPr>
      </p:pic>
      <p:grpSp>
        <p:nvGrpSpPr>
          <p:cNvPr id="3" name="7 Grupo"/>
          <p:cNvGrpSpPr/>
          <p:nvPr/>
        </p:nvGrpSpPr>
        <p:grpSpPr>
          <a:xfrm>
            <a:off x="4169244" y="3939902"/>
            <a:ext cx="790200" cy="790200"/>
            <a:chOff x="4499992" y="3579862"/>
            <a:chExt cx="790200" cy="790200"/>
          </a:xfrm>
        </p:grpSpPr>
        <p:sp>
          <p:nvSpPr>
            <p:cNvPr id="6" name="Google Shape;187;p21"/>
            <p:cNvSpPr/>
            <p:nvPr/>
          </p:nvSpPr>
          <p:spPr>
            <a:xfrm>
              <a:off x="4499992" y="3579862"/>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4" descr="C:\Users\alongueira\Desktop\Imagen3.png"/>
            <p:cNvPicPr>
              <a:picLocks noChangeAspect="1" noChangeArrowheads="1"/>
            </p:cNvPicPr>
            <p:nvPr/>
          </p:nvPicPr>
          <p:blipFill>
            <a:blip r:embed="rId4" cstate="print"/>
            <a:srcRect/>
            <a:stretch>
              <a:fillRect/>
            </a:stretch>
          </p:blipFill>
          <p:spPr bwMode="auto">
            <a:xfrm>
              <a:off x="4613847" y="3687449"/>
              <a:ext cx="576064" cy="576064"/>
            </a:xfrm>
            <a:prstGeom prst="rect">
              <a:avLst/>
            </a:prstGeom>
            <a:noFill/>
          </p:spPr>
        </p:pic>
      </p:grpSp>
      <p:grpSp>
        <p:nvGrpSpPr>
          <p:cNvPr id="8" name="8 Grupo"/>
          <p:cNvGrpSpPr/>
          <p:nvPr/>
        </p:nvGrpSpPr>
        <p:grpSpPr>
          <a:xfrm>
            <a:off x="2051720" y="1275606"/>
            <a:ext cx="864096" cy="793976"/>
            <a:chOff x="1155556" y="3075806"/>
            <a:chExt cx="864096" cy="793976"/>
          </a:xfrm>
        </p:grpSpPr>
        <p:sp>
          <p:nvSpPr>
            <p:cNvPr id="10" name="Google Shape;187;p21"/>
            <p:cNvSpPr/>
            <p:nvPr/>
          </p:nvSpPr>
          <p:spPr>
            <a:xfrm>
              <a:off x="1187624" y="307580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10 Rectángulo"/>
            <p:cNvSpPr/>
            <p:nvPr/>
          </p:nvSpPr>
          <p:spPr>
            <a:xfrm>
              <a:off x="1155556" y="3219822"/>
              <a:ext cx="864096" cy="402312"/>
            </a:xfrm>
            <a:prstGeom prst="rect">
              <a:avLst/>
            </a:prstGeom>
          </p:spPr>
          <p:txBody>
            <a:bodyPr wrap="square">
              <a:noAutofit/>
            </a:bodyPr>
            <a:lstStyle/>
            <a:p>
              <a:pPr indent="-263525" algn="ctr"/>
              <a:r>
                <a:rPr lang="es-ES" sz="2400" dirty="0">
                  <a:latin typeface="TSTAR PRO Headline" pitchFamily="50" charset="0"/>
                </a:rPr>
                <a:t>SCEP</a:t>
              </a:r>
            </a:p>
          </p:txBody>
        </p:sp>
      </p:grpSp>
      <p:grpSp>
        <p:nvGrpSpPr>
          <p:cNvPr id="9" name="11 Grupo"/>
          <p:cNvGrpSpPr/>
          <p:nvPr/>
        </p:nvGrpSpPr>
        <p:grpSpPr>
          <a:xfrm>
            <a:off x="4132518" y="339502"/>
            <a:ext cx="864096" cy="793976"/>
            <a:chOff x="1155556" y="3075806"/>
            <a:chExt cx="864096" cy="793976"/>
          </a:xfrm>
        </p:grpSpPr>
        <p:sp>
          <p:nvSpPr>
            <p:cNvPr id="13" name="Google Shape;187;p21"/>
            <p:cNvSpPr/>
            <p:nvPr/>
          </p:nvSpPr>
          <p:spPr>
            <a:xfrm>
              <a:off x="1187624" y="307580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13 Rectángulo"/>
            <p:cNvSpPr/>
            <p:nvPr/>
          </p:nvSpPr>
          <p:spPr>
            <a:xfrm>
              <a:off x="1155556" y="3247226"/>
              <a:ext cx="864096" cy="360040"/>
            </a:xfrm>
            <a:prstGeom prst="rect">
              <a:avLst/>
            </a:prstGeom>
          </p:spPr>
          <p:txBody>
            <a:bodyPr wrap="square">
              <a:noAutofit/>
            </a:bodyPr>
            <a:lstStyle/>
            <a:p>
              <a:pPr indent="-263525" algn="ctr"/>
              <a:r>
                <a:rPr lang="es-ES" sz="2400" dirty="0">
                  <a:latin typeface="TSTAR PRO Headline" pitchFamily="50" charset="0"/>
                </a:rPr>
                <a:t>OCSP</a:t>
              </a:r>
            </a:p>
          </p:txBody>
        </p:sp>
      </p:grpSp>
      <p:grpSp>
        <p:nvGrpSpPr>
          <p:cNvPr id="12" name="14 Grupo"/>
          <p:cNvGrpSpPr/>
          <p:nvPr/>
        </p:nvGrpSpPr>
        <p:grpSpPr>
          <a:xfrm>
            <a:off x="6156176" y="1275606"/>
            <a:ext cx="864096" cy="793976"/>
            <a:chOff x="1155556" y="3075806"/>
            <a:chExt cx="864096" cy="793976"/>
          </a:xfrm>
        </p:grpSpPr>
        <p:sp>
          <p:nvSpPr>
            <p:cNvPr id="16" name="Google Shape;187;p21"/>
            <p:cNvSpPr/>
            <p:nvPr/>
          </p:nvSpPr>
          <p:spPr>
            <a:xfrm>
              <a:off x="1187624" y="307580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16 Rectángulo"/>
            <p:cNvSpPr/>
            <p:nvPr/>
          </p:nvSpPr>
          <p:spPr>
            <a:xfrm>
              <a:off x="1155556" y="3269528"/>
              <a:ext cx="864096" cy="360040"/>
            </a:xfrm>
            <a:prstGeom prst="rect">
              <a:avLst/>
            </a:prstGeom>
          </p:spPr>
          <p:txBody>
            <a:bodyPr wrap="square">
              <a:noAutofit/>
            </a:bodyPr>
            <a:lstStyle/>
            <a:p>
              <a:pPr indent="-263525" algn="ctr"/>
              <a:r>
                <a:rPr lang="es-ES" sz="2000" dirty="0">
                  <a:latin typeface="TSTAR PRO Headline" pitchFamily="50" charset="0"/>
                </a:rPr>
                <a:t>EJBCA</a:t>
              </a:r>
            </a:p>
          </p:txBody>
        </p:sp>
      </p:grpSp>
      <p:grpSp>
        <p:nvGrpSpPr>
          <p:cNvPr id="15" name="17 Grupo"/>
          <p:cNvGrpSpPr/>
          <p:nvPr/>
        </p:nvGrpSpPr>
        <p:grpSpPr>
          <a:xfrm>
            <a:off x="6228184" y="2859782"/>
            <a:ext cx="790200" cy="790200"/>
            <a:chOff x="4892227" y="1461323"/>
            <a:chExt cx="790200" cy="790200"/>
          </a:xfrm>
        </p:grpSpPr>
        <p:sp>
          <p:nvSpPr>
            <p:cNvPr id="19" name="Google Shape;187;p21"/>
            <p:cNvSpPr/>
            <p:nvPr/>
          </p:nvSpPr>
          <p:spPr>
            <a:xfrm>
              <a:off x="4892227" y="1461323"/>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483;p39"/>
            <p:cNvGrpSpPr/>
            <p:nvPr/>
          </p:nvGrpSpPr>
          <p:grpSpPr>
            <a:xfrm>
              <a:off x="5050300" y="1556157"/>
              <a:ext cx="483810" cy="589984"/>
              <a:chOff x="596350" y="929175"/>
              <a:chExt cx="407950" cy="497475"/>
            </a:xfrm>
          </p:grpSpPr>
          <p:sp>
            <p:nvSpPr>
              <p:cNvPr id="21" name="Google Shape;484;p3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p3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6;p3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7;p3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8;p3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9;p3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0;p3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40 Grupo"/>
          <p:cNvGrpSpPr/>
          <p:nvPr/>
        </p:nvGrpSpPr>
        <p:grpSpPr>
          <a:xfrm>
            <a:off x="2123728" y="2859782"/>
            <a:ext cx="734060" cy="734060"/>
            <a:chOff x="6807178" y="915566"/>
            <a:chExt cx="734060" cy="734060"/>
          </a:xfrm>
        </p:grpSpPr>
        <p:sp>
          <p:nvSpPr>
            <p:cNvPr id="32" name="object 61"/>
            <p:cNvSpPr/>
            <p:nvPr/>
          </p:nvSpPr>
          <p:spPr>
            <a:xfrm>
              <a:off x="6807178" y="915566"/>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grpSp>
          <p:nvGrpSpPr>
            <p:cNvPr id="28" name="Google Shape;543;p39"/>
            <p:cNvGrpSpPr/>
            <p:nvPr/>
          </p:nvGrpSpPr>
          <p:grpSpPr>
            <a:xfrm>
              <a:off x="6914608" y="1006820"/>
              <a:ext cx="504824" cy="529298"/>
              <a:chOff x="5961125" y="1623900"/>
              <a:chExt cx="427450" cy="448175"/>
            </a:xfrm>
          </p:grpSpPr>
          <p:sp>
            <p:nvSpPr>
              <p:cNvPr id="34" name="Google Shape;544;p39"/>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9"/>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6;p39"/>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7;p39"/>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8;p39"/>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9;p39"/>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0;p39"/>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58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40 Rectángulo"/>
          <p:cNvSpPr/>
          <p:nvPr/>
        </p:nvSpPr>
        <p:spPr>
          <a:xfrm>
            <a:off x="5004048" y="4083918"/>
            <a:ext cx="1368152" cy="648072"/>
          </a:xfrm>
          <a:prstGeom prst="rect">
            <a:avLst/>
          </a:prstGeom>
        </p:spPr>
        <p:txBody>
          <a:bodyPr wrap="square">
            <a:noAutofit/>
          </a:bodyPr>
          <a:lstStyle/>
          <a:p>
            <a:pPr indent="-263525" algn="ctr"/>
            <a:r>
              <a:rPr lang="es-ES" dirty="0">
                <a:latin typeface="TSTAR PRO Headline" pitchFamily="50" charset="0"/>
              </a:rPr>
              <a:t>Plan de Validación</a:t>
            </a:r>
          </a:p>
        </p:txBody>
      </p:sp>
      <p:sp>
        <p:nvSpPr>
          <p:cNvPr id="42" name="41 Rectángulo"/>
          <p:cNvSpPr/>
          <p:nvPr/>
        </p:nvSpPr>
        <p:spPr>
          <a:xfrm>
            <a:off x="683568" y="2931790"/>
            <a:ext cx="1368152" cy="648072"/>
          </a:xfrm>
          <a:prstGeom prst="rect">
            <a:avLst/>
          </a:prstGeom>
        </p:spPr>
        <p:txBody>
          <a:bodyPr wrap="square">
            <a:noAutofit/>
          </a:bodyPr>
          <a:lstStyle/>
          <a:p>
            <a:pPr indent="-263525" algn="ctr"/>
            <a:r>
              <a:rPr lang="es-ES" dirty="0">
                <a:latin typeface="TSTAR PRO Headline" pitchFamily="50" charset="0"/>
              </a:rPr>
              <a:t>Funciones</a:t>
            </a:r>
          </a:p>
          <a:p>
            <a:pPr indent="-263525" algn="ctr"/>
            <a:r>
              <a:rPr lang="es-ES" dirty="0">
                <a:latin typeface="TSTAR PRO Headline" pitchFamily="50" charset="0"/>
              </a:rPr>
              <a:t>Esenciales</a:t>
            </a:r>
          </a:p>
        </p:txBody>
      </p:sp>
      <p:sp>
        <p:nvSpPr>
          <p:cNvPr id="43" name="42 Rectángulo"/>
          <p:cNvSpPr/>
          <p:nvPr/>
        </p:nvSpPr>
        <p:spPr>
          <a:xfrm>
            <a:off x="467544" y="1347614"/>
            <a:ext cx="1512168" cy="648072"/>
          </a:xfrm>
          <a:prstGeom prst="rect">
            <a:avLst/>
          </a:prstGeom>
        </p:spPr>
        <p:txBody>
          <a:bodyPr wrap="square">
            <a:noAutofit/>
          </a:bodyPr>
          <a:lstStyle/>
          <a:p>
            <a:pPr indent="-263525" algn="ctr"/>
            <a:r>
              <a:rPr lang="es-ES" dirty="0">
                <a:latin typeface="TSTAR PRO Headline" pitchFamily="50" charset="0"/>
              </a:rPr>
              <a:t>Soporte a</a:t>
            </a:r>
          </a:p>
          <a:p>
            <a:pPr indent="-263525" algn="ctr"/>
            <a:r>
              <a:rPr lang="es-ES" dirty="0">
                <a:latin typeface="TSTAR PRO Headline" pitchFamily="50" charset="0"/>
              </a:rPr>
              <a:t>Dispositivos</a:t>
            </a:r>
          </a:p>
        </p:txBody>
      </p:sp>
      <p:sp>
        <p:nvSpPr>
          <p:cNvPr id="44" name="43 Rectángulo"/>
          <p:cNvSpPr/>
          <p:nvPr/>
        </p:nvSpPr>
        <p:spPr>
          <a:xfrm>
            <a:off x="2627784" y="411510"/>
            <a:ext cx="1512168" cy="648072"/>
          </a:xfrm>
          <a:prstGeom prst="rect">
            <a:avLst/>
          </a:prstGeom>
        </p:spPr>
        <p:txBody>
          <a:bodyPr wrap="square">
            <a:noAutofit/>
          </a:bodyPr>
          <a:lstStyle/>
          <a:p>
            <a:pPr indent="-263525" algn="ctr"/>
            <a:r>
              <a:rPr lang="es-ES" dirty="0">
                <a:latin typeface="TSTAR PRO Headline" pitchFamily="50" charset="0"/>
              </a:rPr>
              <a:t>Comprobar</a:t>
            </a:r>
          </a:p>
          <a:p>
            <a:pPr indent="-263525" algn="ctr"/>
            <a:r>
              <a:rPr lang="es-ES" dirty="0">
                <a:latin typeface="TSTAR PRO Headline" pitchFamily="50" charset="0"/>
              </a:rPr>
              <a:t>La Validez</a:t>
            </a:r>
          </a:p>
        </p:txBody>
      </p:sp>
      <p:sp>
        <p:nvSpPr>
          <p:cNvPr id="45" name="44 Rectángulo"/>
          <p:cNvSpPr/>
          <p:nvPr/>
        </p:nvSpPr>
        <p:spPr>
          <a:xfrm>
            <a:off x="7092280" y="1347614"/>
            <a:ext cx="1872208" cy="648072"/>
          </a:xfrm>
          <a:prstGeom prst="rect">
            <a:avLst/>
          </a:prstGeom>
        </p:spPr>
        <p:txBody>
          <a:bodyPr wrap="square">
            <a:noAutofit/>
          </a:bodyPr>
          <a:lstStyle/>
          <a:p>
            <a:pPr indent="-263525" algn="ctr"/>
            <a:r>
              <a:rPr lang="es-ES" dirty="0">
                <a:latin typeface="TSTAR PRO Headline" pitchFamily="50" charset="0"/>
              </a:rPr>
              <a:t>Fácil</a:t>
            </a:r>
          </a:p>
          <a:p>
            <a:pPr indent="-263525" algn="ctr"/>
            <a:r>
              <a:rPr lang="es-ES" dirty="0">
                <a:latin typeface="TSTAR PRO Headline" pitchFamily="50" charset="0"/>
              </a:rPr>
              <a:t>Administración</a:t>
            </a:r>
          </a:p>
        </p:txBody>
      </p:sp>
      <p:sp>
        <p:nvSpPr>
          <p:cNvPr id="46" name="45 Rectángulo"/>
          <p:cNvSpPr/>
          <p:nvPr/>
        </p:nvSpPr>
        <p:spPr>
          <a:xfrm>
            <a:off x="7092280" y="2931790"/>
            <a:ext cx="1872208" cy="648072"/>
          </a:xfrm>
          <a:prstGeom prst="rect">
            <a:avLst/>
          </a:prstGeom>
        </p:spPr>
        <p:txBody>
          <a:bodyPr wrap="square">
            <a:noAutofit/>
          </a:bodyPr>
          <a:lstStyle/>
          <a:p>
            <a:pPr indent="-263525" algn="ctr"/>
            <a:r>
              <a:rPr lang="es-ES" dirty="0">
                <a:latin typeface="TSTAR PRO Headline" pitchFamily="50" charset="0"/>
              </a:rPr>
              <a:t>Documentación</a:t>
            </a:r>
          </a:p>
          <a:p>
            <a:pPr indent="-263525" algn="ctr"/>
            <a:r>
              <a:rPr lang="es-ES" dirty="0">
                <a:latin typeface="TSTAR PRO Headline" pitchFamily="50" charset="0"/>
              </a:rPr>
              <a:t>Generada</a:t>
            </a:r>
          </a:p>
        </p:txBody>
      </p:sp>
      <p:sp>
        <p:nvSpPr>
          <p:cNvPr id="47" name="object 51"/>
          <p:cNvSpPr/>
          <p:nvPr/>
        </p:nvSpPr>
        <p:spPr>
          <a:xfrm rot="1285758">
            <a:off x="5479230" y="2955328"/>
            <a:ext cx="481361"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48" name="object 72"/>
          <p:cNvSpPr/>
          <p:nvPr/>
        </p:nvSpPr>
        <p:spPr>
          <a:xfrm rot="1461790">
            <a:off x="5958677" y="3029758"/>
            <a:ext cx="68580" cy="68579"/>
          </a:xfrm>
          <a:prstGeom prst="rect">
            <a:avLst/>
          </a:prstGeom>
          <a:blipFill>
            <a:blip r:embed="rId5" cstate="print"/>
            <a:stretch>
              <a:fillRect/>
            </a:stretch>
          </a:blipFill>
        </p:spPr>
        <p:txBody>
          <a:bodyPr wrap="square" lIns="0" tIns="0" rIns="0" bIns="0" rtlCol="0"/>
          <a:lstStyle/>
          <a:p>
            <a:endParaRPr/>
          </a:p>
        </p:txBody>
      </p:sp>
      <p:sp>
        <p:nvSpPr>
          <p:cNvPr id="49" name="object 51"/>
          <p:cNvSpPr/>
          <p:nvPr/>
        </p:nvSpPr>
        <p:spPr>
          <a:xfrm rot="1285758">
            <a:off x="3267567" y="2010030"/>
            <a:ext cx="481361"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50" name="object 72"/>
          <p:cNvSpPr/>
          <p:nvPr/>
        </p:nvSpPr>
        <p:spPr>
          <a:xfrm rot="1461790">
            <a:off x="3244676" y="1877630"/>
            <a:ext cx="68580" cy="68579"/>
          </a:xfrm>
          <a:prstGeom prst="rect">
            <a:avLst/>
          </a:prstGeom>
          <a:blipFill>
            <a:blip r:embed="rId5" cstate="print"/>
            <a:stretch>
              <a:fillRect/>
            </a:stretch>
          </a:blipFill>
        </p:spPr>
        <p:txBody>
          <a:bodyPr wrap="square" lIns="0" tIns="0" rIns="0" bIns="0" rtlCol="0"/>
          <a:lstStyle/>
          <a:p>
            <a:endParaRPr/>
          </a:p>
        </p:txBody>
      </p:sp>
      <p:sp>
        <p:nvSpPr>
          <p:cNvPr id="51" name="object 49"/>
          <p:cNvSpPr/>
          <p:nvPr/>
        </p:nvSpPr>
        <p:spPr>
          <a:xfrm rot="16200000" flipV="1">
            <a:off x="4332988" y="1483510"/>
            <a:ext cx="396910" cy="81114"/>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52" name="object 72"/>
          <p:cNvSpPr/>
          <p:nvPr/>
        </p:nvSpPr>
        <p:spPr>
          <a:xfrm>
            <a:off x="4531184" y="1259246"/>
            <a:ext cx="68580" cy="68579"/>
          </a:xfrm>
          <a:prstGeom prst="rect">
            <a:avLst/>
          </a:prstGeom>
          <a:blipFill>
            <a:blip r:embed="rId5" cstate="print"/>
            <a:stretch>
              <a:fillRect/>
            </a:stretch>
          </a:blipFill>
        </p:spPr>
        <p:txBody>
          <a:bodyPr wrap="square" lIns="0" tIns="0" rIns="0" bIns="0" rtlCol="0"/>
          <a:lstStyle/>
          <a:p>
            <a:endParaRPr/>
          </a:p>
        </p:txBody>
      </p:sp>
      <p:sp>
        <p:nvSpPr>
          <p:cNvPr id="53" name="object 49"/>
          <p:cNvSpPr/>
          <p:nvPr/>
        </p:nvSpPr>
        <p:spPr>
          <a:xfrm rot="5400000" flipV="1">
            <a:off x="4386579" y="3521854"/>
            <a:ext cx="432048" cy="61207"/>
          </a:xfrm>
          <a:custGeom>
            <a:avLst/>
            <a:gdLst/>
            <a:ahLst/>
            <a:cxnLst/>
            <a:rect l="l" t="t" r="r" b="b"/>
            <a:pathLst>
              <a:path w="308609">
                <a:moveTo>
                  <a:pt x="0" y="0"/>
                </a:moveTo>
                <a:lnTo>
                  <a:pt x="308610" y="0"/>
                </a:lnTo>
              </a:path>
            </a:pathLst>
          </a:custGeom>
          <a:ln w="11430">
            <a:solidFill>
              <a:srgbClr val="000000"/>
            </a:solidFill>
            <a:prstDash val="dot"/>
          </a:ln>
        </p:spPr>
        <p:txBody>
          <a:bodyPr wrap="square" lIns="0" tIns="0" rIns="0" bIns="0" rtlCol="0"/>
          <a:lstStyle/>
          <a:p>
            <a:endParaRPr/>
          </a:p>
        </p:txBody>
      </p:sp>
      <p:sp>
        <p:nvSpPr>
          <p:cNvPr id="54" name="object 72"/>
          <p:cNvSpPr/>
          <p:nvPr/>
        </p:nvSpPr>
        <p:spPr>
          <a:xfrm>
            <a:off x="4535190" y="3742175"/>
            <a:ext cx="68580" cy="68579"/>
          </a:xfrm>
          <a:prstGeom prst="rect">
            <a:avLst/>
          </a:prstGeom>
          <a:blipFill>
            <a:blip r:embed="rId5" cstate="print"/>
            <a:stretch>
              <a:fillRect/>
            </a:stretch>
          </a:blipFill>
        </p:spPr>
        <p:txBody>
          <a:bodyPr wrap="square" lIns="0" tIns="0" rIns="0" bIns="0" rtlCol="0"/>
          <a:lstStyle/>
          <a:p>
            <a:endParaRPr/>
          </a:p>
        </p:txBody>
      </p:sp>
      <p:sp>
        <p:nvSpPr>
          <p:cNvPr id="55" name="object 51"/>
          <p:cNvSpPr/>
          <p:nvPr/>
        </p:nvSpPr>
        <p:spPr>
          <a:xfrm rot="20114936">
            <a:off x="5263454" y="1982770"/>
            <a:ext cx="481361"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56" name="object 72"/>
          <p:cNvSpPr/>
          <p:nvPr/>
        </p:nvSpPr>
        <p:spPr>
          <a:xfrm rot="1461790">
            <a:off x="5705483" y="1840460"/>
            <a:ext cx="68580" cy="68579"/>
          </a:xfrm>
          <a:prstGeom prst="rect">
            <a:avLst/>
          </a:prstGeom>
          <a:blipFill>
            <a:blip r:embed="rId5" cstate="print"/>
            <a:stretch>
              <a:fillRect/>
            </a:stretch>
          </a:blipFill>
        </p:spPr>
        <p:txBody>
          <a:bodyPr wrap="square" lIns="0" tIns="0" rIns="0" bIns="0" rtlCol="0"/>
          <a:lstStyle/>
          <a:p>
            <a:endParaRPr/>
          </a:p>
        </p:txBody>
      </p:sp>
      <p:sp>
        <p:nvSpPr>
          <p:cNvPr id="57" name="object 51"/>
          <p:cNvSpPr/>
          <p:nvPr/>
        </p:nvSpPr>
        <p:spPr>
          <a:xfrm rot="20114936">
            <a:off x="3335325" y="2814433"/>
            <a:ext cx="481361"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58" name="object 72"/>
          <p:cNvSpPr/>
          <p:nvPr/>
        </p:nvSpPr>
        <p:spPr>
          <a:xfrm rot="1461790">
            <a:off x="3259544" y="2905712"/>
            <a:ext cx="68580" cy="68579"/>
          </a:xfrm>
          <a:prstGeom prst="rect">
            <a:avLst/>
          </a:prstGeom>
          <a:blipFill>
            <a:blip r:embed="rId5" cstate="print"/>
            <a:stretch>
              <a:fillRect/>
            </a:stretch>
          </a:blipFill>
        </p:spPr>
        <p:txBody>
          <a:bodyPr wrap="square" lIns="0" tIns="0" rIns="0" bIns="0" rtlCol="0"/>
          <a:lstStyle/>
          <a:p>
            <a:endParaRPr/>
          </a:p>
        </p:txBody>
      </p:sp>
      <p:grpSp>
        <p:nvGrpSpPr>
          <p:cNvPr id="59" name="58 Grupo"/>
          <p:cNvGrpSpPr/>
          <p:nvPr/>
        </p:nvGrpSpPr>
        <p:grpSpPr>
          <a:xfrm>
            <a:off x="221784" y="3969638"/>
            <a:ext cx="878964" cy="790200"/>
            <a:chOff x="8028384" y="3867894"/>
            <a:chExt cx="878964" cy="790200"/>
          </a:xfrm>
        </p:grpSpPr>
        <p:sp>
          <p:nvSpPr>
            <p:cNvPr id="60" name="Google Shape;187;p21"/>
            <p:cNvSpPr/>
            <p:nvPr/>
          </p:nvSpPr>
          <p:spPr>
            <a:xfrm>
              <a:off x="8028384" y="3867894"/>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object 41"/>
            <p:cNvSpPr txBox="1"/>
            <p:nvPr/>
          </p:nvSpPr>
          <p:spPr>
            <a:xfrm>
              <a:off x="8043252" y="3984506"/>
              <a:ext cx="864096" cy="566181"/>
            </a:xfrm>
            <a:prstGeom prst="rect">
              <a:avLst/>
            </a:prstGeom>
          </p:spPr>
          <p:txBody>
            <a:bodyPr vert="horz" wrap="square" lIns="0" tIns="12065" rIns="0" bIns="0" rtlCol="0">
              <a:spAutoFit/>
            </a:bodyPr>
            <a:lstStyle/>
            <a:p>
              <a:pPr marL="12700">
                <a:lnSpc>
                  <a:spcPct val="100000"/>
                </a:lnSpc>
                <a:spcBef>
                  <a:spcPts val="95"/>
                </a:spcBef>
              </a:pPr>
              <a:r>
                <a:rPr lang="es-ES" sz="3600" spc="-80" dirty="0">
                  <a:latin typeface="Trebuchet MS"/>
                  <a:cs typeface="Trebuchet MS"/>
                </a:rPr>
                <a:t>EST</a:t>
              </a:r>
              <a:endParaRPr sz="3600" dirty="0">
                <a:latin typeface="Trebuchet MS"/>
                <a:cs typeface="Trebuchet MS"/>
              </a:endParaRPr>
            </a:p>
          </p:txBody>
        </p:sp>
      </p:grpSp>
      <p:sp>
        <p:nvSpPr>
          <p:cNvPr id="62" name="61 Rectángulo"/>
          <p:cNvSpPr/>
          <p:nvPr/>
        </p:nvSpPr>
        <p:spPr>
          <a:xfrm>
            <a:off x="1157888" y="4041646"/>
            <a:ext cx="1152128" cy="648072"/>
          </a:xfrm>
          <a:prstGeom prst="rect">
            <a:avLst/>
          </a:prstGeom>
        </p:spPr>
        <p:txBody>
          <a:bodyPr wrap="square">
            <a:noAutofit/>
          </a:bodyPr>
          <a:lstStyle/>
          <a:p>
            <a:pPr indent="-263525"/>
            <a:r>
              <a:rPr lang="es-ES" dirty="0">
                <a:latin typeface="TSTAR PRO Headline" pitchFamily="50" charset="0"/>
              </a:rPr>
              <a:t>Primeros</a:t>
            </a:r>
          </a:p>
          <a:p>
            <a:pPr indent="-263525"/>
            <a:r>
              <a:rPr lang="es-ES" dirty="0">
                <a:latin typeface="TSTAR PRO Headline" pitchFamily="50" charset="0"/>
              </a:rPr>
              <a:t>pasos</a:t>
            </a:r>
          </a:p>
        </p:txBody>
      </p:sp>
      <p:sp>
        <p:nvSpPr>
          <p:cNvPr id="63"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33</a:t>
            </a:fld>
            <a:endParaRPr lang="en-US" dirty="0"/>
          </a:p>
        </p:txBody>
      </p:sp>
      <p:pic>
        <p:nvPicPr>
          <p:cNvPr id="74754" name="Picture 2" descr="Resultado de imagen de future work"/>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0"/>
            <a:ext cx="9144000" cy="5236046"/>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Trabajo Futuro</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5" name="14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1717720" y="267494"/>
            <a:ext cx="591829" cy="1015663"/>
          </a:xfrm>
          <a:prstGeom prst="rect">
            <a:avLst/>
          </a:prstGeom>
        </p:spPr>
        <p:txBody>
          <a:bodyPr wrap="none">
            <a:spAutoFit/>
          </a:bodyPr>
          <a:lstStyle/>
          <a:p>
            <a:r>
              <a:rPr lang="es-ES" sz="6000" dirty="0">
                <a:latin typeface="TSTAR PRO Headline" pitchFamily="50" charset="0"/>
              </a:rPr>
              <a:t>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Trabajo futuro</a:t>
            </a:r>
            <a:endParaRPr lang="es-ES" sz="3600" dirty="0">
              <a:latin typeface="TSTAR PRO Medium" pitchFamily="50" charset="0"/>
            </a:endParaRPr>
          </a:p>
        </p:txBody>
      </p:sp>
      <p:sp>
        <p:nvSpPr>
          <p:cNvPr id="5" name="Rectangle 26"/>
          <p:cNvSpPr/>
          <p:nvPr/>
        </p:nvSpPr>
        <p:spPr>
          <a:xfrm>
            <a:off x="0" y="2065806"/>
            <a:ext cx="914400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 Rectángulo"/>
          <p:cNvSpPr/>
          <p:nvPr/>
        </p:nvSpPr>
        <p:spPr>
          <a:xfrm>
            <a:off x="0" y="1347614"/>
            <a:ext cx="1190762" cy="358152"/>
          </a:xfrm>
          <a:prstGeom prst="rect">
            <a:avLst/>
          </a:prstGeom>
        </p:spPr>
        <p:txBody>
          <a:bodyPr wrap="square">
            <a:noAutofit/>
          </a:bodyPr>
          <a:lstStyle/>
          <a:p>
            <a:pPr marL="263525" indent="-263525" algn="ctr"/>
            <a:r>
              <a:rPr lang="es-ES" dirty="0">
                <a:latin typeface="TSTAR PRO Headline" pitchFamily="50" charset="0"/>
              </a:rPr>
              <a:t>Analizar</a:t>
            </a:r>
          </a:p>
        </p:txBody>
      </p:sp>
      <p:grpSp>
        <p:nvGrpSpPr>
          <p:cNvPr id="71" name="70 Grupo"/>
          <p:cNvGrpSpPr/>
          <p:nvPr/>
        </p:nvGrpSpPr>
        <p:grpSpPr>
          <a:xfrm>
            <a:off x="109097" y="1705766"/>
            <a:ext cx="790200" cy="790200"/>
            <a:chOff x="265211" y="1705766"/>
            <a:chExt cx="790200" cy="790200"/>
          </a:xfrm>
        </p:grpSpPr>
        <p:sp>
          <p:nvSpPr>
            <p:cNvPr id="7" name="Google Shape;187;p21"/>
            <p:cNvSpPr/>
            <p:nvPr/>
          </p:nvSpPr>
          <p:spPr>
            <a:xfrm>
              <a:off x="265211" y="1705766"/>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12;p39"/>
            <p:cNvGrpSpPr/>
            <p:nvPr/>
          </p:nvGrpSpPr>
          <p:grpSpPr>
            <a:xfrm>
              <a:off x="366540" y="1807575"/>
              <a:ext cx="541358" cy="552702"/>
              <a:chOff x="3951850" y="2985350"/>
              <a:chExt cx="407950" cy="416500"/>
            </a:xfrm>
          </p:grpSpPr>
          <p:sp>
            <p:nvSpPr>
              <p:cNvPr id="9" name="Google Shape;613;p3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4;p3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5;p3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6;p3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15 Rectángulo"/>
          <p:cNvSpPr/>
          <p:nvPr/>
        </p:nvSpPr>
        <p:spPr>
          <a:xfrm>
            <a:off x="4860032" y="1067016"/>
            <a:ext cx="1512168" cy="568630"/>
          </a:xfrm>
          <a:prstGeom prst="rect">
            <a:avLst/>
          </a:prstGeom>
        </p:spPr>
        <p:txBody>
          <a:bodyPr wrap="square">
            <a:noAutofit/>
          </a:bodyPr>
          <a:lstStyle/>
          <a:p>
            <a:pPr marL="263525" indent="-263525" algn="ctr"/>
            <a:r>
              <a:rPr lang="es-ES" dirty="0">
                <a:latin typeface="TSTAR PRO Headline" pitchFamily="50" charset="0"/>
              </a:rPr>
              <a:t>Probar</a:t>
            </a:r>
          </a:p>
          <a:p>
            <a:pPr marL="263525" indent="-263525" algn="ctr"/>
            <a:r>
              <a:rPr lang="es-ES" dirty="0">
                <a:latin typeface="TSTAR PRO Headline" pitchFamily="50" charset="0"/>
              </a:rPr>
              <a:t>El log</a:t>
            </a:r>
          </a:p>
        </p:txBody>
      </p:sp>
      <p:sp>
        <p:nvSpPr>
          <p:cNvPr id="23" name="22 Rectángulo"/>
          <p:cNvSpPr/>
          <p:nvPr/>
        </p:nvSpPr>
        <p:spPr>
          <a:xfrm>
            <a:off x="1043608" y="1347614"/>
            <a:ext cx="1512168" cy="358152"/>
          </a:xfrm>
          <a:prstGeom prst="rect">
            <a:avLst/>
          </a:prstGeom>
        </p:spPr>
        <p:txBody>
          <a:bodyPr wrap="square">
            <a:noAutofit/>
          </a:bodyPr>
          <a:lstStyle/>
          <a:p>
            <a:pPr indent="-263525" algn="ctr"/>
            <a:r>
              <a:rPr lang="es-ES" dirty="0">
                <a:latin typeface="TSTAR PRO Headline" pitchFamily="50" charset="0"/>
              </a:rPr>
              <a:t>Despliegue</a:t>
            </a:r>
          </a:p>
          <a:p>
            <a:pPr indent="-263525" algn="ctr"/>
            <a:endParaRPr lang="es-ES" dirty="0">
              <a:latin typeface="TSTAR PRO Headline" pitchFamily="50" charset="0"/>
            </a:endParaRPr>
          </a:p>
        </p:txBody>
      </p:sp>
      <p:grpSp>
        <p:nvGrpSpPr>
          <p:cNvPr id="72" name="71 Grupo"/>
          <p:cNvGrpSpPr/>
          <p:nvPr/>
        </p:nvGrpSpPr>
        <p:grpSpPr>
          <a:xfrm>
            <a:off x="1403648" y="1705766"/>
            <a:ext cx="790200" cy="790200"/>
            <a:chOff x="1557868" y="1705766"/>
            <a:chExt cx="790200" cy="790200"/>
          </a:xfrm>
        </p:grpSpPr>
        <p:sp>
          <p:nvSpPr>
            <p:cNvPr id="24" name="Google Shape;187;p21"/>
            <p:cNvSpPr/>
            <p:nvPr/>
          </p:nvSpPr>
          <p:spPr>
            <a:xfrm>
              <a:off x="1557868" y="1705766"/>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857;p39"/>
            <p:cNvGrpSpPr/>
            <p:nvPr/>
          </p:nvGrpSpPr>
          <p:grpSpPr>
            <a:xfrm>
              <a:off x="1618028" y="1834636"/>
              <a:ext cx="659920" cy="618882"/>
              <a:chOff x="5186239" y="4924328"/>
              <a:chExt cx="628558" cy="589466"/>
            </a:xfrm>
          </p:grpSpPr>
          <p:sp>
            <p:nvSpPr>
              <p:cNvPr id="26" name="Google Shape;858;p39"/>
              <p:cNvSpPr/>
              <p:nvPr/>
            </p:nvSpPr>
            <p:spPr>
              <a:xfrm>
                <a:off x="5659323" y="4924328"/>
                <a:ext cx="89525" cy="89524"/>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9;p39"/>
              <p:cNvSpPr/>
              <p:nvPr/>
            </p:nvSpPr>
            <p:spPr>
              <a:xfrm>
                <a:off x="5289252" y="4940183"/>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0;p39"/>
              <p:cNvSpPr/>
              <p:nvPr/>
            </p:nvSpPr>
            <p:spPr>
              <a:xfrm>
                <a:off x="5186239" y="5263797"/>
                <a:ext cx="89525" cy="89524"/>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1;p39"/>
              <p:cNvSpPr/>
              <p:nvPr/>
            </p:nvSpPr>
            <p:spPr>
              <a:xfrm>
                <a:off x="5449025" y="5425469"/>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2;p39"/>
              <p:cNvSpPr/>
              <p:nvPr/>
            </p:nvSpPr>
            <p:spPr>
              <a:xfrm>
                <a:off x="5725872" y="5188848"/>
                <a:ext cx="88925" cy="89524"/>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p3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p3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5;p3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6;p3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7;p3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8;p3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 name="Google Shape;187;p21"/>
          <p:cNvSpPr/>
          <p:nvPr/>
        </p:nvSpPr>
        <p:spPr>
          <a:xfrm>
            <a:off x="3851920" y="1705766"/>
            <a:ext cx="793976" cy="793976"/>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81;p39"/>
          <p:cNvSpPr/>
          <p:nvPr/>
        </p:nvSpPr>
        <p:spPr>
          <a:xfrm>
            <a:off x="3995936" y="1849782"/>
            <a:ext cx="504064" cy="440514"/>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38 Rectángulo"/>
          <p:cNvSpPr/>
          <p:nvPr/>
        </p:nvSpPr>
        <p:spPr>
          <a:xfrm>
            <a:off x="3131840" y="2519712"/>
            <a:ext cx="2232248" cy="648072"/>
          </a:xfrm>
          <a:prstGeom prst="rect">
            <a:avLst/>
          </a:prstGeom>
        </p:spPr>
        <p:txBody>
          <a:bodyPr wrap="square">
            <a:noAutofit/>
          </a:bodyPr>
          <a:lstStyle/>
          <a:p>
            <a:pPr marL="263525" indent="-263525" algn="ctr"/>
            <a:r>
              <a:rPr lang="es-ES" dirty="0">
                <a:latin typeface="TSTAR PRO Headline" pitchFamily="50" charset="0"/>
              </a:rPr>
              <a:t>Recuperación </a:t>
            </a:r>
          </a:p>
          <a:p>
            <a:pPr marL="263525" indent="-263525" algn="ctr"/>
            <a:r>
              <a:rPr lang="es-ES" dirty="0">
                <a:latin typeface="TSTAR PRO Headline" pitchFamily="50" charset="0"/>
              </a:rPr>
              <a:t>Ante Desastres</a:t>
            </a:r>
          </a:p>
        </p:txBody>
      </p:sp>
      <p:grpSp>
        <p:nvGrpSpPr>
          <p:cNvPr id="70" name="69 Grupo"/>
          <p:cNvGrpSpPr/>
          <p:nvPr/>
        </p:nvGrpSpPr>
        <p:grpSpPr>
          <a:xfrm>
            <a:off x="5221960" y="1705322"/>
            <a:ext cx="790200" cy="790200"/>
            <a:chOff x="5940152" y="1779662"/>
            <a:chExt cx="790200" cy="790200"/>
          </a:xfrm>
        </p:grpSpPr>
        <p:sp>
          <p:nvSpPr>
            <p:cNvPr id="17" name="Google Shape;187;p21"/>
            <p:cNvSpPr/>
            <p:nvPr/>
          </p:nvSpPr>
          <p:spPr>
            <a:xfrm>
              <a:off x="5940152" y="1779662"/>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Picture 4" descr="C:\Users\alongueira\Desktop\Imagen3.png"/>
            <p:cNvPicPr>
              <a:picLocks noChangeAspect="1" noChangeArrowheads="1"/>
            </p:cNvPicPr>
            <p:nvPr/>
          </p:nvPicPr>
          <p:blipFill>
            <a:blip r:embed="rId3" cstate="print"/>
            <a:srcRect/>
            <a:stretch>
              <a:fillRect/>
            </a:stretch>
          </p:blipFill>
          <p:spPr bwMode="auto">
            <a:xfrm>
              <a:off x="6054007" y="1887249"/>
              <a:ext cx="576064" cy="576064"/>
            </a:xfrm>
            <a:prstGeom prst="rect">
              <a:avLst/>
            </a:prstGeom>
            <a:noFill/>
          </p:spPr>
        </p:pic>
      </p:grpSp>
      <p:grpSp>
        <p:nvGrpSpPr>
          <p:cNvPr id="44" name="43 Grupo"/>
          <p:cNvGrpSpPr/>
          <p:nvPr/>
        </p:nvGrpSpPr>
        <p:grpSpPr>
          <a:xfrm>
            <a:off x="2627784" y="1713733"/>
            <a:ext cx="804290" cy="804290"/>
            <a:chOff x="2994869" y="1792786"/>
            <a:chExt cx="646184" cy="646184"/>
          </a:xfrm>
        </p:grpSpPr>
        <p:sp>
          <p:nvSpPr>
            <p:cNvPr id="42" name="Google Shape;187;p21"/>
            <p:cNvSpPr/>
            <p:nvPr/>
          </p:nvSpPr>
          <p:spPr>
            <a:xfrm>
              <a:off x="2994869" y="1792786"/>
              <a:ext cx="646184" cy="646184"/>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43" name="Picture 3" descr="C:\Users\alongueira\Desktop\Universidad\TFM\13 - Presentación\imageedit_3_3802402328.png"/>
            <p:cNvPicPr>
              <a:picLocks noChangeAspect="1" noChangeArrowheads="1"/>
            </p:cNvPicPr>
            <p:nvPr/>
          </p:nvPicPr>
          <p:blipFill>
            <a:blip r:embed="rId4" cstate="print"/>
            <a:srcRect/>
            <a:stretch>
              <a:fillRect/>
            </a:stretch>
          </p:blipFill>
          <p:spPr bwMode="auto">
            <a:xfrm>
              <a:off x="3059832" y="1851670"/>
              <a:ext cx="518560" cy="518560"/>
            </a:xfrm>
            <a:prstGeom prst="rect">
              <a:avLst/>
            </a:prstGeom>
            <a:noFill/>
          </p:spPr>
        </p:pic>
      </p:grpSp>
      <p:sp>
        <p:nvSpPr>
          <p:cNvPr id="45" name="44 Rectángulo"/>
          <p:cNvSpPr/>
          <p:nvPr/>
        </p:nvSpPr>
        <p:spPr>
          <a:xfrm>
            <a:off x="2411760" y="1059582"/>
            <a:ext cx="1224136" cy="576064"/>
          </a:xfrm>
          <a:prstGeom prst="rect">
            <a:avLst/>
          </a:prstGeom>
        </p:spPr>
        <p:txBody>
          <a:bodyPr wrap="square">
            <a:noAutofit/>
          </a:bodyPr>
          <a:lstStyle/>
          <a:p>
            <a:pPr indent="-263525" algn="ctr"/>
            <a:r>
              <a:rPr lang="es-ES" dirty="0">
                <a:latin typeface="TSTAR PRO Headline" pitchFamily="50" charset="0"/>
              </a:rPr>
              <a:t>Acceso a</a:t>
            </a:r>
          </a:p>
          <a:p>
            <a:pPr indent="-263525" algn="ctr"/>
            <a:r>
              <a:rPr lang="es-ES" dirty="0">
                <a:latin typeface="TSTAR PRO Headline" pitchFamily="50" charset="0"/>
              </a:rPr>
              <a:t>Internet</a:t>
            </a:r>
          </a:p>
          <a:p>
            <a:pPr indent="-263525" algn="ctr"/>
            <a:endParaRPr lang="es-ES" dirty="0">
              <a:latin typeface="TSTAR PRO Headline" pitchFamily="50" charset="0"/>
            </a:endParaRPr>
          </a:p>
        </p:txBody>
      </p:sp>
      <p:grpSp>
        <p:nvGrpSpPr>
          <p:cNvPr id="68" name="67 Grupo"/>
          <p:cNvGrpSpPr/>
          <p:nvPr/>
        </p:nvGrpSpPr>
        <p:grpSpPr>
          <a:xfrm>
            <a:off x="7988006" y="1735946"/>
            <a:ext cx="734060" cy="734060"/>
            <a:chOff x="7956376" y="1707654"/>
            <a:chExt cx="734060" cy="734060"/>
          </a:xfrm>
        </p:grpSpPr>
        <p:sp>
          <p:nvSpPr>
            <p:cNvPr id="47" name="object 34"/>
            <p:cNvSpPr/>
            <p:nvPr/>
          </p:nvSpPr>
          <p:spPr>
            <a:xfrm>
              <a:off x="7956376" y="1707654"/>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grpSp>
          <p:nvGrpSpPr>
            <p:cNvPr id="49" name="Google Shape;448;p39"/>
            <p:cNvGrpSpPr/>
            <p:nvPr/>
          </p:nvGrpSpPr>
          <p:grpSpPr>
            <a:xfrm>
              <a:off x="8148335" y="1851670"/>
              <a:ext cx="342903" cy="447293"/>
              <a:chOff x="590250" y="244200"/>
              <a:chExt cx="407975" cy="532175"/>
            </a:xfrm>
          </p:grpSpPr>
          <p:sp>
            <p:nvSpPr>
              <p:cNvPr id="50" name="Google Shape;449;p3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0;p3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1;p3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2;p3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3;p3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4;p39"/>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5;p39"/>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6;p39"/>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7;p39"/>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p3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9;p39"/>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60;p39"/>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61;p39"/>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62;p39"/>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68 Grupo"/>
          <p:cNvGrpSpPr/>
          <p:nvPr/>
        </p:nvGrpSpPr>
        <p:grpSpPr>
          <a:xfrm>
            <a:off x="6539406" y="1744824"/>
            <a:ext cx="734060" cy="734060"/>
            <a:chOff x="4572000" y="2931790"/>
            <a:chExt cx="734060" cy="734060"/>
          </a:xfrm>
        </p:grpSpPr>
        <p:sp>
          <p:nvSpPr>
            <p:cNvPr id="65" name="object 34"/>
            <p:cNvSpPr/>
            <p:nvPr/>
          </p:nvSpPr>
          <p:spPr>
            <a:xfrm>
              <a:off x="4572000" y="2931790"/>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67" name="object 41"/>
            <p:cNvSpPr txBox="1"/>
            <p:nvPr/>
          </p:nvSpPr>
          <p:spPr>
            <a:xfrm>
              <a:off x="4617705" y="3056806"/>
              <a:ext cx="648072" cy="504625"/>
            </a:xfrm>
            <a:prstGeom prst="rect">
              <a:avLst/>
            </a:prstGeom>
          </p:spPr>
          <p:txBody>
            <a:bodyPr vert="horz" wrap="square" lIns="0" tIns="12065" rIns="0" bIns="0" rtlCol="0">
              <a:spAutoFit/>
            </a:bodyPr>
            <a:lstStyle/>
            <a:p>
              <a:pPr marL="12700">
                <a:lnSpc>
                  <a:spcPct val="100000"/>
                </a:lnSpc>
                <a:spcBef>
                  <a:spcPts val="95"/>
                </a:spcBef>
              </a:pPr>
              <a:r>
                <a:rPr lang="es-ES" sz="3200" spc="-80" dirty="0">
                  <a:latin typeface="Trebuchet MS"/>
                  <a:cs typeface="Trebuchet MS"/>
                </a:rPr>
                <a:t>EST</a:t>
              </a:r>
              <a:endParaRPr sz="3200" dirty="0">
                <a:latin typeface="Trebuchet MS"/>
                <a:cs typeface="Trebuchet MS"/>
              </a:endParaRPr>
            </a:p>
          </p:txBody>
        </p:sp>
      </p:grpSp>
      <p:sp>
        <p:nvSpPr>
          <p:cNvPr id="73" name="72 Rectángulo"/>
          <p:cNvSpPr/>
          <p:nvPr/>
        </p:nvSpPr>
        <p:spPr>
          <a:xfrm>
            <a:off x="6084168" y="1116722"/>
            <a:ext cx="1656184" cy="568630"/>
          </a:xfrm>
          <a:prstGeom prst="rect">
            <a:avLst/>
          </a:prstGeom>
        </p:spPr>
        <p:txBody>
          <a:bodyPr wrap="square">
            <a:noAutofit/>
          </a:bodyPr>
          <a:lstStyle/>
          <a:p>
            <a:pPr marL="263525" indent="-263525" algn="ctr"/>
            <a:r>
              <a:rPr lang="es-ES" dirty="0">
                <a:latin typeface="TSTAR PRO Headline" pitchFamily="50" charset="0"/>
              </a:rPr>
              <a:t>Implementar</a:t>
            </a:r>
          </a:p>
          <a:p>
            <a:pPr marL="263525" indent="-263525" algn="ctr"/>
            <a:r>
              <a:rPr lang="es-ES" dirty="0">
                <a:latin typeface="TSTAR PRO Headline" pitchFamily="50" charset="0"/>
              </a:rPr>
              <a:t>EST</a:t>
            </a:r>
          </a:p>
        </p:txBody>
      </p:sp>
      <p:sp>
        <p:nvSpPr>
          <p:cNvPr id="74" name="73 Rectángulo"/>
          <p:cNvSpPr/>
          <p:nvPr/>
        </p:nvSpPr>
        <p:spPr>
          <a:xfrm>
            <a:off x="7524328" y="1131590"/>
            <a:ext cx="1656184" cy="568630"/>
          </a:xfrm>
          <a:prstGeom prst="rect">
            <a:avLst/>
          </a:prstGeom>
        </p:spPr>
        <p:txBody>
          <a:bodyPr wrap="square">
            <a:noAutofit/>
          </a:bodyPr>
          <a:lstStyle/>
          <a:p>
            <a:pPr marL="263525" indent="-263525" algn="ctr"/>
            <a:r>
              <a:rPr lang="es-ES" dirty="0">
                <a:latin typeface="TSTAR PRO Headline" pitchFamily="50" charset="0"/>
              </a:rPr>
              <a:t>Lista</a:t>
            </a:r>
          </a:p>
          <a:p>
            <a:pPr marL="263525" indent="-263525" algn="ctr"/>
            <a:r>
              <a:rPr lang="es-ES" dirty="0">
                <a:latin typeface="TSTAR PRO Headline" pitchFamily="50" charset="0"/>
              </a:rPr>
              <a:t>Recordatorio</a:t>
            </a:r>
          </a:p>
        </p:txBody>
      </p:sp>
      <p:sp>
        <p:nvSpPr>
          <p:cNvPr id="64"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37" grpId="0" animBg="1"/>
      <p:bldP spid="38" grpId="0" animBg="1"/>
      <p:bldP spid="39" grpId="0"/>
      <p:bldP spid="45" grpId="0"/>
      <p:bldP spid="73" grpId="0"/>
      <p:bldP spid="7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35</a:t>
            </a:fld>
            <a:endParaRPr lang="en-US" dirty="0"/>
          </a:p>
        </p:txBody>
      </p:sp>
      <p:sp>
        <p:nvSpPr>
          <p:cNvPr id="12" name="11 Rectángulo"/>
          <p:cNvSpPr/>
          <p:nvPr/>
        </p:nvSpPr>
        <p:spPr>
          <a:xfrm>
            <a:off x="0" y="0"/>
            <a:ext cx="9144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C:\Users\alongueira\Desktop\Universidad\TFM\13 - Presentación\demo.png"/>
          <p:cNvPicPr>
            <a:picLocks noChangeAspect="1" noChangeArrowheads="1"/>
          </p:cNvPicPr>
          <p:nvPr/>
        </p:nvPicPr>
        <p:blipFill>
          <a:blip r:embed="rId2" cstate="print">
            <a:lum bright="-10000" contrast="-40000"/>
          </a:blip>
          <a:srcRect/>
          <a:stretch>
            <a:fillRect/>
          </a:stretch>
        </p:blipFill>
        <p:spPr bwMode="auto">
          <a:xfrm>
            <a:off x="2042842" y="265269"/>
            <a:ext cx="5040560" cy="4611891"/>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Demostración</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5" name="14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1717720" y="267494"/>
            <a:ext cx="588623" cy="1015663"/>
          </a:xfrm>
          <a:prstGeom prst="rect">
            <a:avLst/>
          </a:prstGeom>
        </p:spPr>
        <p:txBody>
          <a:bodyPr wrap="none">
            <a:spAutoFit/>
          </a:bodyPr>
          <a:lstStyle/>
          <a:p>
            <a:r>
              <a:rPr lang="es-ES" sz="6000" dirty="0">
                <a:latin typeface="TSTAR PRO Headline" pitchFamily="50" charset="0"/>
              </a:rPr>
              <a:t>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36</a:t>
            </a:fld>
            <a:endParaRPr lang="en-US" dirty="0"/>
          </a:p>
        </p:txBody>
      </p:sp>
      <p:sp>
        <p:nvSpPr>
          <p:cNvPr id="4" name="3 Rectángulo"/>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Demo PKI Edited.mp4">
            <a:hlinkClick r:id="" action="ppaction://media"/>
          </p:cNvPr>
          <p:cNvPicPr>
            <a:picLocks noRot="1" noChangeAspect="1"/>
          </p:cNvPicPr>
          <p:nvPr>
            <a:videoFile r:link="rId1"/>
          </p:nvPr>
        </p:nvPicPr>
        <p:blipFill>
          <a:blip r:embed="rId4" cstate="print"/>
          <a:stretch>
            <a:fillRect/>
          </a:stretch>
        </p:blipFill>
        <p:spPr>
          <a:xfrm>
            <a:off x="602432" y="-438894"/>
            <a:ext cx="8046640" cy="6034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Eskerrik</a:t>
            </a:r>
            <a:r>
              <a:rPr lang="es-ES" dirty="0"/>
              <a:t> </a:t>
            </a:r>
            <a:r>
              <a:rPr lang="es-ES" dirty="0" err="1"/>
              <a:t>asko</a:t>
            </a: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38</a:t>
            </a:fld>
            <a:endParaRPr lang="en-US" dirty="0"/>
          </a:p>
        </p:txBody>
      </p:sp>
      <p:pic>
        <p:nvPicPr>
          <p:cNvPr id="1028" name="Picture 4" descr="Resultado de imagen de hasve a questions ask expert"/>
          <p:cNvPicPr>
            <a:picLocks noChangeAspect="1" noChangeArrowheads="1"/>
          </p:cNvPicPr>
          <p:nvPr/>
        </p:nvPicPr>
        <p:blipFill>
          <a:blip r:embed="rId2" cstate="print">
            <a:grayscl/>
          </a:blip>
          <a:srcRect/>
          <a:stretch>
            <a:fillRect/>
          </a:stretch>
        </p:blipFill>
        <p:spPr bwMode="auto">
          <a:xfrm>
            <a:off x="1" y="1"/>
            <a:ext cx="9180511" cy="5157191"/>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Preguntas</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0" name="9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259632" y="267494"/>
            <a:ext cx="995785" cy="1015663"/>
          </a:xfrm>
          <a:prstGeom prst="rect">
            <a:avLst/>
          </a:prstGeom>
        </p:spPr>
        <p:txBody>
          <a:bodyPr wrap="none">
            <a:spAutoFit/>
          </a:bodyPr>
          <a:lstStyle/>
          <a:p>
            <a:r>
              <a:rPr lang="es-ES" sz="6000" dirty="0">
                <a:latin typeface="TSTAR PRO Headline" pitchFamily="50" charset="0"/>
              </a:rPr>
              <a:t>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ítulo 1">
            <a:extLst>
              <a:ext uri="{FF2B5EF4-FFF2-40B4-BE49-F238E27FC236}">
                <a16:creationId xmlns:a16="http://schemas.microsoft.com/office/drawing/2014/main" id="{4FD5968C-B6C4-45FF-85DD-441DBC3F7E2D}"/>
              </a:ext>
            </a:extLst>
          </p:cNvPr>
          <p:cNvSpPr txBox="1">
            <a:spLocks/>
          </p:cNvSpPr>
          <p:nvPr/>
        </p:nvSpPr>
        <p:spPr>
          <a:xfrm>
            <a:off x="0" y="0"/>
            <a:ext cx="9144000" cy="514350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b="1" dirty="0">
              <a:solidFill>
                <a:schemeClr val="bg1"/>
              </a:solidFill>
            </a:endParaRPr>
          </a:p>
        </p:txBody>
      </p:sp>
      <p:sp>
        <p:nvSpPr>
          <p:cNvPr id="5" name="Título 1">
            <a:extLst>
              <a:ext uri="{FF2B5EF4-FFF2-40B4-BE49-F238E27FC236}">
                <a16:creationId xmlns:a16="http://schemas.microsoft.com/office/drawing/2014/main" id="{4FD5968C-B6C4-45FF-85DD-441DBC3F7E2D}"/>
              </a:ext>
            </a:extLst>
          </p:cNvPr>
          <p:cNvSpPr txBox="1">
            <a:spLocks/>
          </p:cNvSpPr>
          <p:nvPr/>
        </p:nvSpPr>
        <p:spPr>
          <a:xfrm>
            <a:off x="0" y="-20538"/>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1. PLANTEAMIENTO DEL PROBLEMA</a:t>
            </a:r>
          </a:p>
        </p:txBody>
      </p:sp>
      <p:sp>
        <p:nvSpPr>
          <p:cNvPr id="26" name="Título 1">
            <a:extLst>
              <a:ext uri="{FF2B5EF4-FFF2-40B4-BE49-F238E27FC236}">
                <a16:creationId xmlns:a16="http://schemas.microsoft.com/office/drawing/2014/main" id="{4FD5968C-B6C4-45FF-85DD-441DBC3F7E2D}"/>
              </a:ext>
            </a:extLst>
          </p:cNvPr>
          <p:cNvSpPr txBox="1">
            <a:spLocks/>
          </p:cNvSpPr>
          <p:nvPr/>
        </p:nvSpPr>
        <p:spPr>
          <a:xfrm>
            <a:off x="0" y="627534"/>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2. DEFINICIÓN DE PKI</a:t>
            </a:r>
          </a:p>
        </p:txBody>
      </p:sp>
      <p:sp>
        <p:nvSpPr>
          <p:cNvPr id="27" name="Título 1">
            <a:extLst>
              <a:ext uri="{FF2B5EF4-FFF2-40B4-BE49-F238E27FC236}">
                <a16:creationId xmlns:a16="http://schemas.microsoft.com/office/drawing/2014/main" id="{4FD5968C-B6C4-45FF-85DD-441DBC3F7E2D}"/>
              </a:ext>
            </a:extLst>
          </p:cNvPr>
          <p:cNvSpPr txBox="1">
            <a:spLocks/>
          </p:cNvSpPr>
          <p:nvPr/>
        </p:nvSpPr>
        <p:spPr>
          <a:xfrm>
            <a:off x="0" y="1291370"/>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3. RENOVACIÓN AUTOMÁTICA</a:t>
            </a:r>
          </a:p>
        </p:txBody>
      </p:sp>
      <p:sp>
        <p:nvSpPr>
          <p:cNvPr id="28" name="Título 1">
            <a:extLst>
              <a:ext uri="{FF2B5EF4-FFF2-40B4-BE49-F238E27FC236}">
                <a16:creationId xmlns:a16="http://schemas.microsoft.com/office/drawing/2014/main" id="{4FD5968C-B6C4-45FF-85DD-441DBC3F7E2D}"/>
              </a:ext>
            </a:extLst>
          </p:cNvPr>
          <p:cNvSpPr txBox="1">
            <a:spLocks/>
          </p:cNvSpPr>
          <p:nvPr/>
        </p:nvSpPr>
        <p:spPr>
          <a:xfrm>
            <a:off x="0" y="1961744"/>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4. DISEÑO DE LA PKI</a:t>
            </a:r>
          </a:p>
        </p:txBody>
      </p:sp>
      <p:sp>
        <p:nvSpPr>
          <p:cNvPr id="29" name="Título 1">
            <a:extLst>
              <a:ext uri="{FF2B5EF4-FFF2-40B4-BE49-F238E27FC236}">
                <a16:creationId xmlns:a16="http://schemas.microsoft.com/office/drawing/2014/main" id="{4FD5968C-B6C4-45FF-85DD-441DBC3F7E2D}"/>
              </a:ext>
            </a:extLst>
          </p:cNvPr>
          <p:cNvSpPr txBox="1">
            <a:spLocks/>
          </p:cNvSpPr>
          <p:nvPr/>
        </p:nvSpPr>
        <p:spPr>
          <a:xfrm>
            <a:off x="0" y="2617250"/>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5. SISTEMA DE GESTIÓN</a:t>
            </a:r>
          </a:p>
        </p:txBody>
      </p:sp>
      <p:sp>
        <p:nvSpPr>
          <p:cNvPr id="30" name="Título 1">
            <a:extLst>
              <a:ext uri="{FF2B5EF4-FFF2-40B4-BE49-F238E27FC236}">
                <a16:creationId xmlns:a16="http://schemas.microsoft.com/office/drawing/2014/main" id="{4FD5968C-B6C4-45FF-85DD-441DBC3F7E2D}"/>
              </a:ext>
            </a:extLst>
          </p:cNvPr>
          <p:cNvSpPr txBox="1">
            <a:spLocks/>
          </p:cNvSpPr>
          <p:nvPr/>
        </p:nvSpPr>
        <p:spPr>
          <a:xfrm>
            <a:off x="0" y="3276962"/>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6. VALIDACIÓN Y VERIFICACIÓN</a:t>
            </a:r>
          </a:p>
        </p:txBody>
      </p:sp>
      <p:sp>
        <p:nvSpPr>
          <p:cNvPr id="31" name="Título 1">
            <a:extLst>
              <a:ext uri="{FF2B5EF4-FFF2-40B4-BE49-F238E27FC236}">
                <a16:creationId xmlns:a16="http://schemas.microsoft.com/office/drawing/2014/main" id="{4FD5968C-B6C4-45FF-85DD-441DBC3F7E2D}"/>
              </a:ext>
            </a:extLst>
          </p:cNvPr>
          <p:cNvSpPr txBox="1">
            <a:spLocks/>
          </p:cNvSpPr>
          <p:nvPr/>
        </p:nvSpPr>
        <p:spPr>
          <a:xfrm>
            <a:off x="0" y="3943130"/>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7. RESULTADOS Y CONCLUSIONES</a:t>
            </a:r>
          </a:p>
        </p:txBody>
      </p:sp>
      <p:sp>
        <p:nvSpPr>
          <p:cNvPr id="32" name="Título 1">
            <a:extLst>
              <a:ext uri="{FF2B5EF4-FFF2-40B4-BE49-F238E27FC236}">
                <a16:creationId xmlns:a16="http://schemas.microsoft.com/office/drawing/2014/main" id="{4FD5968C-B6C4-45FF-85DD-441DBC3F7E2D}"/>
              </a:ext>
            </a:extLst>
          </p:cNvPr>
          <p:cNvSpPr txBox="1">
            <a:spLocks/>
          </p:cNvSpPr>
          <p:nvPr/>
        </p:nvSpPr>
        <p:spPr>
          <a:xfrm>
            <a:off x="0" y="4606070"/>
            <a:ext cx="9144000" cy="557968"/>
          </a:xfrm>
          <a:prstGeom prst="rect">
            <a:avLst/>
          </a:prstGeom>
          <a:solidFill>
            <a:srgbClr val="2CF02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ourier New" pitchFamily="49" charset="0"/>
                <a:cs typeface="Courier New" pitchFamily="49" charset="0"/>
              </a:rPr>
              <a:t>8. TRABAJO FUTURO</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dirty="0"/>
              <a:t>Planteamiento del Problema</a:t>
            </a:r>
          </a:p>
        </p:txBody>
      </p:sp>
      <p:grpSp>
        <p:nvGrpSpPr>
          <p:cNvPr id="3" name="25 Grupo"/>
          <p:cNvGrpSpPr/>
          <p:nvPr/>
        </p:nvGrpSpPr>
        <p:grpSpPr>
          <a:xfrm>
            <a:off x="3751901" y="1563638"/>
            <a:ext cx="2116243" cy="1859697"/>
            <a:chOff x="2483768" y="2409287"/>
            <a:chExt cx="1306710" cy="1148301"/>
          </a:xfrm>
        </p:grpSpPr>
        <p:pic>
          <p:nvPicPr>
            <p:cNvPr id="3087" name="Picture 15" descr="C:\Users\alongueira\Desktop\Universidad\TFM\13 - Presentación\videoblocks-wifi-symbol-logo-a-sign-for-wireless-internet-loop-green_b8d6f4wlz_thumbnail-full09.png"/>
            <p:cNvPicPr>
              <a:picLocks noChangeAspect="1" noChangeArrowheads="1"/>
            </p:cNvPicPr>
            <p:nvPr/>
          </p:nvPicPr>
          <p:blipFill>
            <a:blip r:embed="rId3" cstate="print"/>
            <a:srcRect/>
            <a:stretch>
              <a:fillRect/>
            </a:stretch>
          </p:blipFill>
          <p:spPr bwMode="auto">
            <a:xfrm rot="2670886">
              <a:off x="2911002" y="2409287"/>
              <a:ext cx="879476" cy="494498"/>
            </a:xfrm>
            <a:prstGeom prst="rect">
              <a:avLst/>
            </a:prstGeom>
            <a:noFill/>
          </p:spPr>
        </p:pic>
        <p:pic>
          <p:nvPicPr>
            <p:cNvPr id="3086"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2483768" y="2489809"/>
              <a:ext cx="1010320" cy="1067779"/>
            </a:xfrm>
            <a:prstGeom prst="rect">
              <a:avLst/>
            </a:prstGeom>
            <a:noFill/>
          </p:spPr>
        </p:pic>
      </p:grpSp>
      <p:pic>
        <p:nvPicPr>
          <p:cNvPr id="3083" name="Picture 11" descr="C:\Users\alongueira\Desktop\Universidad\TFM\13 - Presentación\if_certificate_173173_t.png"/>
          <p:cNvPicPr>
            <a:picLocks noChangeAspect="1" noChangeArrowheads="1"/>
          </p:cNvPicPr>
          <p:nvPr/>
        </p:nvPicPr>
        <p:blipFill>
          <a:blip r:embed="rId5" cstate="print"/>
          <a:srcRect/>
          <a:stretch>
            <a:fillRect/>
          </a:stretch>
        </p:blipFill>
        <p:spPr bwMode="auto">
          <a:xfrm>
            <a:off x="1403648" y="2854308"/>
            <a:ext cx="581538" cy="581538"/>
          </a:xfrm>
          <a:prstGeom prst="rect">
            <a:avLst/>
          </a:prstGeom>
          <a:noFill/>
        </p:spPr>
      </p:pic>
      <p:pic>
        <p:nvPicPr>
          <p:cNvPr id="21"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2915816" y="1059582"/>
            <a:ext cx="1100072" cy="1162636"/>
          </a:xfrm>
          <a:prstGeom prst="rect">
            <a:avLst/>
          </a:prstGeom>
          <a:noFill/>
        </p:spPr>
      </p:pic>
      <p:pic>
        <p:nvPicPr>
          <p:cNvPr id="23"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1691679" y="699542"/>
            <a:ext cx="681331" cy="720080"/>
          </a:xfrm>
          <a:prstGeom prst="rect">
            <a:avLst/>
          </a:prstGeom>
          <a:noFill/>
        </p:spPr>
      </p:pic>
      <p:pic>
        <p:nvPicPr>
          <p:cNvPr id="25"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2051720" y="2067694"/>
            <a:ext cx="360040" cy="380516"/>
          </a:xfrm>
          <a:prstGeom prst="rect">
            <a:avLst/>
          </a:prstGeom>
          <a:noFill/>
        </p:spPr>
      </p:pic>
      <p:pic>
        <p:nvPicPr>
          <p:cNvPr id="26"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6444208" y="1131590"/>
            <a:ext cx="1100072" cy="1162636"/>
          </a:xfrm>
          <a:prstGeom prst="rect">
            <a:avLst/>
          </a:prstGeom>
          <a:noFill/>
        </p:spPr>
      </p:pic>
      <p:pic>
        <p:nvPicPr>
          <p:cNvPr id="27"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7812360" y="2499742"/>
            <a:ext cx="1100072" cy="1162636"/>
          </a:xfrm>
          <a:prstGeom prst="rect">
            <a:avLst/>
          </a:prstGeom>
          <a:noFill/>
        </p:spPr>
      </p:pic>
      <p:pic>
        <p:nvPicPr>
          <p:cNvPr id="28"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1835696" y="3147814"/>
            <a:ext cx="1100072" cy="1162636"/>
          </a:xfrm>
          <a:prstGeom prst="rect">
            <a:avLst/>
          </a:prstGeom>
          <a:noFill/>
        </p:spPr>
      </p:pic>
      <p:pic>
        <p:nvPicPr>
          <p:cNvPr id="29"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323528" y="1707654"/>
            <a:ext cx="1100072" cy="1162636"/>
          </a:xfrm>
          <a:prstGeom prst="rect">
            <a:avLst/>
          </a:prstGeom>
          <a:noFill/>
        </p:spPr>
      </p:pic>
      <p:pic>
        <p:nvPicPr>
          <p:cNvPr id="30"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5868144" y="3723878"/>
            <a:ext cx="1100072" cy="1162636"/>
          </a:xfrm>
          <a:prstGeom prst="rect">
            <a:avLst/>
          </a:prstGeom>
          <a:noFill/>
        </p:spPr>
      </p:pic>
      <p:pic>
        <p:nvPicPr>
          <p:cNvPr id="32"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2771800" y="2571750"/>
            <a:ext cx="681331" cy="720080"/>
          </a:xfrm>
          <a:prstGeom prst="rect">
            <a:avLst/>
          </a:prstGeom>
          <a:noFill/>
        </p:spPr>
      </p:pic>
      <p:pic>
        <p:nvPicPr>
          <p:cNvPr id="33"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5292080" y="699542"/>
            <a:ext cx="681331" cy="720080"/>
          </a:xfrm>
          <a:prstGeom prst="rect">
            <a:avLst/>
          </a:prstGeom>
          <a:noFill/>
        </p:spPr>
      </p:pic>
      <p:pic>
        <p:nvPicPr>
          <p:cNvPr id="34"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971600" y="3003798"/>
            <a:ext cx="681331" cy="720080"/>
          </a:xfrm>
          <a:prstGeom prst="rect">
            <a:avLst/>
          </a:prstGeom>
          <a:noFill/>
        </p:spPr>
      </p:pic>
      <p:pic>
        <p:nvPicPr>
          <p:cNvPr id="35"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3491880" y="4011910"/>
            <a:ext cx="681331" cy="720080"/>
          </a:xfrm>
          <a:prstGeom prst="rect">
            <a:avLst/>
          </a:prstGeom>
          <a:noFill/>
        </p:spPr>
      </p:pic>
      <p:pic>
        <p:nvPicPr>
          <p:cNvPr id="36"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4788024" y="3939902"/>
            <a:ext cx="681331" cy="720080"/>
          </a:xfrm>
          <a:prstGeom prst="rect">
            <a:avLst/>
          </a:prstGeom>
          <a:noFill/>
        </p:spPr>
      </p:pic>
      <p:pic>
        <p:nvPicPr>
          <p:cNvPr id="37"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5868144" y="2355726"/>
            <a:ext cx="681331" cy="720080"/>
          </a:xfrm>
          <a:prstGeom prst="rect">
            <a:avLst/>
          </a:prstGeom>
          <a:noFill/>
        </p:spPr>
      </p:pic>
      <p:pic>
        <p:nvPicPr>
          <p:cNvPr id="38"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6876256" y="2859782"/>
            <a:ext cx="681331" cy="720080"/>
          </a:xfrm>
          <a:prstGeom prst="rect">
            <a:avLst/>
          </a:prstGeom>
          <a:noFill/>
        </p:spPr>
      </p:pic>
      <p:pic>
        <p:nvPicPr>
          <p:cNvPr id="39"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7596336" y="4155926"/>
            <a:ext cx="681331" cy="720080"/>
          </a:xfrm>
          <a:prstGeom prst="rect">
            <a:avLst/>
          </a:prstGeom>
          <a:noFill/>
        </p:spPr>
      </p:pic>
      <p:pic>
        <p:nvPicPr>
          <p:cNvPr id="40"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7884368" y="1563638"/>
            <a:ext cx="681331" cy="720080"/>
          </a:xfrm>
          <a:prstGeom prst="rect">
            <a:avLst/>
          </a:prstGeom>
          <a:noFill/>
        </p:spPr>
      </p:pic>
      <p:pic>
        <p:nvPicPr>
          <p:cNvPr id="41"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251520" y="4083918"/>
            <a:ext cx="681331" cy="720080"/>
          </a:xfrm>
          <a:prstGeom prst="rect">
            <a:avLst/>
          </a:prstGeom>
          <a:noFill/>
        </p:spPr>
      </p:pic>
      <p:pic>
        <p:nvPicPr>
          <p:cNvPr id="43"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3635896" y="3363838"/>
            <a:ext cx="360040" cy="380516"/>
          </a:xfrm>
          <a:prstGeom prst="rect">
            <a:avLst/>
          </a:prstGeom>
          <a:noFill/>
        </p:spPr>
      </p:pic>
      <p:pic>
        <p:nvPicPr>
          <p:cNvPr id="44"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2915816" y="4299942"/>
            <a:ext cx="360040" cy="380516"/>
          </a:xfrm>
          <a:prstGeom prst="rect">
            <a:avLst/>
          </a:prstGeom>
          <a:noFill/>
        </p:spPr>
      </p:pic>
      <p:pic>
        <p:nvPicPr>
          <p:cNvPr id="45"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1619672" y="4299942"/>
            <a:ext cx="360040" cy="380516"/>
          </a:xfrm>
          <a:prstGeom prst="rect">
            <a:avLst/>
          </a:prstGeom>
          <a:noFill/>
        </p:spPr>
      </p:pic>
      <p:pic>
        <p:nvPicPr>
          <p:cNvPr id="46"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5724128" y="3291830"/>
            <a:ext cx="360040" cy="380516"/>
          </a:xfrm>
          <a:prstGeom prst="rect">
            <a:avLst/>
          </a:prstGeom>
          <a:noFill/>
        </p:spPr>
      </p:pic>
      <p:pic>
        <p:nvPicPr>
          <p:cNvPr id="47"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7308304" y="3723878"/>
            <a:ext cx="360040" cy="380516"/>
          </a:xfrm>
          <a:prstGeom prst="rect">
            <a:avLst/>
          </a:prstGeom>
          <a:noFill/>
        </p:spPr>
      </p:pic>
      <p:pic>
        <p:nvPicPr>
          <p:cNvPr id="48"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8604448" y="4155926"/>
            <a:ext cx="360040" cy="380516"/>
          </a:xfrm>
          <a:prstGeom prst="rect">
            <a:avLst/>
          </a:prstGeom>
          <a:noFill/>
        </p:spPr>
      </p:pic>
      <p:pic>
        <p:nvPicPr>
          <p:cNvPr id="49"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8532440" y="771550"/>
            <a:ext cx="360040" cy="380516"/>
          </a:xfrm>
          <a:prstGeom prst="rect">
            <a:avLst/>
          </a:prstGeom>
          <a:noFill/>
        </p:spPr>
      </p:pic>
      <p:pic>
        <p:nvPicPr>
          <p:cNvPr id="50"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4499992" y="1131590"/>
            <a:ext cx="360040" cy="380516"/>
          </a:xfrm>
          <a:prstGeom prst="rect">
            <a:avLst/>
          </a:prstGeom>
          <a:noFill/>
        </p:spPr>
      </p:pic>
      <p:pic>
        <p:nvPicPr>
          <p:cNvPr id="51"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3635896" y="627534"/>
            <a:ext cx="360040" cy="380516"/>
          </a:xfrm>
          <a:prstGeom prst="rect">
            <a:avLst/>
          </a:prstGeom>
          <a:noFill/>
        </p:spPr>
      </p:pic>
      <p:pic>
        <p:nvPicPr>
          <p:cNvPr id="52"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611560" y="843558"/>
            <a:ext cx="360040" cy="380516"/>
          </a:xfrm>
          <a:prstGeom prst="rect">
            <a:avLst/>
          </a:prstGeom>
          <a:noFill/>
        </p:spPr>
      </p:pic>
      <p:pic>
        <p:nvPicPr>
          <p:cNvPr id="53"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7380312" y="555526"/>
            <a:ext cx="681331" cy="720080"/>
          </a:xfrm>
          <a:prstGeom prst="rect">
            <a:avLst/>
          </a:prstGeom>
          <a:noFill/>
        </p:spPr>
      </p:pic>
      <p:pic>
        <p:nvPicPr>
          <p:cNvPr id="54" name="Picture 14" descr="C:\Users\alongueira\Desktop\Universidad\TFM\13 - Presentación\images (5).png"/>
          <p:cNvPicPr>
            <a:picLocks noChangeAspect="1" noChangeArrowheads="1"/>
          </p:cNvPicPr>
          <p:nvPr/>
        </p:nvPicPr>
        <p:blipFill>
          <a:blip r:embed="rId4" cstate="print"/>
          <a:srcRect/>
          <a:stretch>
            <a:fillRect/>
          </a:stretch>
        </p:blipFill>
        <p:spPr bwMode="auto">
          <a:xfrm>
            <a:off x="6444208" y="627534"/>
            <a:ext cx="360040" cy="380516"/>
          </a:xfrm>
          <a:prstGeom prst="rect">
            <a:avLst/>
          </a:prstGeom>
          <a:noFill/>
        </p:spPr>
      </p:pic>
      <p:grpSp>
        <p:nvGrpSpPr>
          <p:cNvPr id="56" name="55 Grupo"/>
          <p:cNvGrpSpPr/>
          <p:nvPr/>
        </p:nvGrpSpPr>
        <p:grpSpPr>
          <a:xfrm>
            <a:off x="6372200" y="1491630"/>
            <a:ext cx="2247002" cy="2158782"/>
            <a:chOff x="3642570" y="725910"/>
            <a:chExt cx="4169790" cy="4006080"/>
          </a:xfrm>
        </p:grpSpPr>
        <p:pic>
          <p:nvPicPr>
            <p:cNvPr id="57" name="Picture 17" descr="C:\Users\alongueira\Desktop\Universidad\TFM\13 - Presentación\graphic-nebulacert-600_4.png"/>
            <p:cNvPicPr>
              <a:picLocks noChangeAspect="1" noChangeArrowheads="1"/>
            </p:cNvPicPr>
            <p:nvPr/>
          </p:nvPicPr>
          <p:blipFill>
            <a:blip r:embed="rId6" cstate="print"/>
            <a:srcRect/>
            <a:stretch>
              <a:fillRect/>
            </a:stretch>
          </p:blipFill>
          <p:spPr bwMode="auto">
            <a:xfrm>
              <a:off x="3806280" y="725910"/>
              <a:ext cx="4006080" cy="4006080"/>
            </a:xfrm>
            <a:prstGeom prst="rect">
              <a:avLst/>
            </a:prstGeom>
            <a:noFill/>
          </p:spPr>
        </p:pic>
        <p:sp>
          <p:nvSpPr>
            <p:cNvPr id="58" name="object 41"/>
            <p:cNvSpPr txBox="1"/>
            <p:nvPr/>
          </p:nvSpPr>
          <p:spPr>
            <a:xfrm>
              <a:off x="5940154" y="1347613"/>
              <a:ext cx="1152127" cy="279623"/>
            </a:xfrm>
            <a:prstGeom prst="rect">
              <a:avLst/>
            </a:prstGeom>
          </p:spPr>
          <p:txBody>
            <a:bodyPr vert="horz" wrap="square" lIns="0" tIns="12065" rIns="0" bIns="0" rtlCol="0">
              <a:spAutoFit/>
            </a:bodyPr>
            <a:lstStyle/>
            <a:p>
              <a:pPr marL="12700" algn="ctr">
                <a:lnSpc>
                  <a:spcPct val="100000"/>
                </a:lnSpc>
                <a:spcBef>
                  <a:spcPts val="95"/>
                </a:spcBef>
              </a:pPr>
              <a:r>
                <a:rPr lang="es-ES" sz="900" b="1" spc="-80" dirty="0">
                  <a:latin typeface="Trebuchet MS"/>
                  <a:cs typeface="Trebuchet MS"/>
                </a:rPr>
                <a:t>CLAVES</a:t>
              </a:r>
              <a:endParaRPr sz="900" b="1" dirty="0">
                <a:latin typeface="Trebuchet MS"/>
                <a:cs typeface="Trebuchet MS"/>
              </a:endParaRPr>
            </a:p>
          </p:txBody>
        </p:sp>
        <p:sp>
          <p:nvSpPr>
            <p:cNvPr id="59" name="object 41"/>
            <p:cNvSpPr txBox="1"/>
            <p:nvPr/>
          </p:nvSpPr>
          <p:spPr>
            <a:xfrm>
              <a:off x="6660233" y="2571753"/>
              <a:ext cx="1152127" cy="279623"/>
            </a:xfrm>
            <a:prstGeom prst="rect">
              <a:avLst/>
            </a:prstGeom>
          </p:spPr>
          <p:txBody>
            <a:bodyPr vert="horz" wrap="square" lIns="0" tIns="12065" rIns="0" bIns="0" rtlCol="0">
              <a:spAutoFit/>
            </a:bodyPr>
            <a:lstStyle/>
            <a:p>
              <a:pPr marL="12700" algn="ctr">
                <a:lnSpc>
                  <a:spcPct val="100000"/>
                </a:lnSpc>
                <a:spcBef>
                  <a:spcPts val="95"/>
                </a:spcBef>
              </a:pPr>
              <a:r>
                <a:rPr lang="es-ES" sz="900" b="1" spc="-80" dirty="0">
                  <a:latin typeface="Trebuchet MS"/>
                  <a:cs typeface="Trebuchet MS"/>
                </a:rPr>
                <a:t>CSR</a:t>
              </a:r>
              <a:endParaRPr sz="900" b="1" dirty="0">
                <a:latin typeface="Trebuchet MS"/>
                <a:cs typeface="Trebuchet MS"/>
              </a:endParaRPr>
            </a:p>
          </p:txBody>
        </p:sp>
        <p:sp>
          <p:nvSpPr>
            <p:cNvPr id="60" name="object 41"/>
            <p:cNvSpPr txBox="1"/>
            <p:nvPr/>
          </p:nvSpPr>
          <p:spPr>
            <a:xfrm>
              <a:off x="5796138" y="3795885"/>
              <a:ext cx="1440159" cy="279623"/>
            </a:xfrm>
            <a:prstGeom prst="rect">
              <a:avLst/>
            </a:prstGeom>
          </p:spPr>
          <p:txBody>
            <a:bodyPr vert="horz" wrap="square" lIns="0" tIns="12065" rIns="0" bIns="0" rtlCol="0">
              <a:spAutoFit/>
            </a:bodyPr>
            <a:lstStyle/>
            <a:p>
              <a:pPr marL="12700" algn="ctr">
                <a:lnSpc>
                  <a:spcPct val="100000"/>
                </a:lnSpc>
                <a:spcBef>
                  <a:spcPts val="95"/>
                </a:spcBef>
              </a:pPr>
              <a:r>
                <a:rPr lang="es-ES" sz="900" b="1" spc="-80" dirty="0">
                  <a:latin typeface="Trebuchet MS"/>
                  <a:cs typeface="Trebuchet MS"/>
                </a:rPr>
                <a:t>SOLICITAR</a:t>
              </a:r>
              <a:endParaRPr sz="900" b="1" dirty="0">
                <a:latin typeface="Trebuchet MS"/>
                <a:cs typeface="Trebuchet MS"/>
              </a:endParaRPr>
            </a:p>
          </p:txBody>
        </p:sp>
        <p:sp>
          <p:nvSpPr>
            <p:cNvPr id="61" name="object 41"/>
            <p:cNvSpPr txBox="1"/>
            <p:nvPr/>
          </p:nvSpPr>
          <p:spPr>
            <a:xfrm>
              <a:off x="4283967" y="3795885"/>
              <a:ext cx="1440159" cy="279623"/>
            </a:xfrm>
            <a:prstGeom prst="rect">
              <a:avLst/>
            </a:prstGeom>
          </p:spPr>
          <p:txBody>
            <a:bodyPr vert="horz" wrap="square" lIns="0" tIns="12065" rIns="0" bIns="0" rtlCol="0">
              <a:spAutoFit/>
            </a:bodyPr>
            <a:lstStyle/>
            <a:p>
              <a:pPr marL="12700" algn="ctr">
                <a:lnSpc>
                  <a:spcPct val="100000"/>
                </a:lnSpc>
                <a:spcBef>
                  <a:spcPts val="95"/>
                </a:spcBef>
              </a:pPr>
              <a:r>
                <a:rPr lang="es-ES" sz="900" b="1" spc="-80" dirty="0">
                  <a:latin typeface="Trebuchet MS"/>
                  <a:cs typeface="Trebuchet MS"/>
                </a:rPr>
                <a:t>RENOVAR</a:t>
              </a:r>
            </a:p>
          </p:txBody>
        </p:sp>
        <p:sp>
          <p:nvSpPr>
            <p:cNvPr id="62" name="object 41"/>
            <p:cNvSpPr txBox="1"/>
            <p:nvPr/>
          </p:nvSpPr>
          <p:spPr>
            <a:xfrm>
              <a:off x="4427986" y="1347613"/>
              <a:ext cx="1296145" cy="279623"/>
            </a:xfrm>
            <a:prstGeom prst="rect">
              <a:avLst/>
            </a:prstGeom>
          </p:spPr>
          <p:txBody>
            <a:bodyPr vert="horz" wrap="square" lIns="0" tIns="12065" rIns="0" bIns="0" rtlCol="0">
              <a:spAutoFit/>
            </a:bodyPr>
            <a:lstStyle/>
            <a:p>
              <a:pPr marL="12700" algn="ctr">
                <a:lnSpc>
                  <a:spcPct val="100000"/>
                </a:lnSpc>
                <a:spcBef>
                  <a:spcPts val="95"/>
                </a:spcBef>
              </a:pPr>
              <a:r>
                <a:rPr lang="es-ES" sz="900" b="1" spc="-80" dirty="0">
                  <a:latin typeface="Trebuchet MS"/>
                  <a:cs typeface="Trebuchet MS"/>
                </a:rPr>
                <a:t>CADUCIDAD</a:t>
              </a:r>
            </a:p>
          </p:txBody>
        </p:sp>
        <p:sp>
          <p:nvSpPr>
            <p:cNvPr id="63" name="object 41"/>
            <p:cNvSpPr txBox="1"/>
            <p:nvPr/>
          </p:nvSpPr>
          <p:spPr>
            <a:xfrm>
              <a:off x="3642570" y="2499743"/>
              <a:ext cx="1440159" cy="279623"/>
            </a:xfrm>
            <a:prstGeom prst="rect">
              <a:avLst/>
            </a:prstGeom>
          </p:spPr>
          <p:txBody>
            <a:bodyPr vert="horz" wrap="square" lIns="0" tIns="12065" rIns="0" bIns="0" rtlCol="0">
              <a:spAutoFit/>
            </a:bodyPr>
            <a:lstStyle/>
            <a:p>
              <a:pPr marL="12700" algn="ctr">
                <a:lnSpc>
                  <a:spcPct val="100000"/>
                </a:lnSpc>
                <a:spcBef>
                  <a:spcPts val="95"/>
                </a:spcBef>
              </a:pPr>
              <a:r>
                <a:rPr lang="es-ES" sz="900" b="1" spc="-80" dirty="0">
                  <a:latin typeface="Trebuchet MS"/>
                  <a:cs typeface="Trebuchet MS"/>
                </a:rPr>
                <a:t>REVOCAR</a:t>
              </a:r>
            </a:p>
          </p:txBody>
        </p:sp>
      </p:grpSp>
      <p:pic>
        <p:nvPicPr>
          <p:cNvPr id="64" name="Picture 13" descr="C:\Users\alongueira\Desktop\Universidad\TFM\13 - Presentación\Imagen2.png"/>
          <p:cNvPicPr>
            <a:picLocks noChangeAspect="1" noChangeArrowheads="1"/>
          </p:cNvPicPr>
          <p:nvPr/>
        </p:nvPicPr>
        <p:blipFill>
          <a:blip r:embed="rId7" cstate="print"/>
          <a:srcRect/>
          <a:stretch>
            <a:fillRect/>
          </a:stretch>
        </p:blipFill>
        <p:spPr bwMode="auto">
          <a:xfrm>
            <a:off x="3635896" y="1771745"/>
            <a:ext cx="1461668" cy="1592958"/>
          </a:xfrm>
          <a:prstGeom prst="rect">
            <a:avLst/>
          </a:prstGeom>
          <a:noFill/>
        </p:spPr>
      </p:pic>
      <p:grpSp>
        <p:nvGrpSpPr>
          <p:cNvPr id="65" name="24 Grupo"/>
          <p:cNvGrpSpPr/>
          <p:nvPr/>
        </p:nvGrpSpPr>
        <p:grpSpPr>
          <a:xfrm>
            <a:off x="3729412" y="1851670"/>
            <a:ext cx="1296144" cy="1440160"/>
            <a:chOff x="3923928" y="1851670"/>
            <a:chExt cx="1296144" cy="1440160"/>
          </a:xfrm>
        </p:grpSpPr>
        <p:pic>
          <p:nvPicPr>
            <p:cNvPr id="66" name="Picture 5" descr="C:\Users\alongueira\Desktop\Universidad\TFM\13 - Presentación\network_protocol-512.png"/>
            <p:cNvPicPr>
              <a:picLocks noChangeAspect="1" noChangeArrowheads="1"/>
            </p:cNvPicPr>
            <p:nvPr/>
          </p:nvPicPr>
          <p:blipFill>
            <a:blip r:embed="rId8" cstate="print"/>
            <a:srcRect l="10000" r="10000"/>
            <a:stretch>
              <a:fillRect/>
            </a:stretch>
          </p:blipFill>
          <p:spPr bwMode="auto">
            <a:xfrm>
              <a:off x="3995936" y="1851670"/>
              <a:ext cx="1152128" cy="1440160"/>
            </a:xfrm>
            <a:prstGeom prst="rect">
              <a:avLst/>
            </a:prstGeom>
            <a:noFill/>
          </p:spPr>
        </p:pic>
        <p:sp>
          <p:nvSpPr>
            <p:cNvPr id="67" name="object 41"/>
            <p:cNvSpPr txBox="1"/>
            <p:nvPr/>
          </p:nvSpPr>
          <p:spPr>
            <a:xfrm>
              <a:off x="3923928" y="3023494"/>
              <a:ext cx="1296144" cy="181460"/>
            </a:xfrm>
            <a:prstGeom prst="rect">
              <a:avLst/>
            </a:prstGeom>
          </p:spPr>
          <p:txBody>
            <a:bodyPr vert="horz" wrap="square" lIns="0" tIns="12065" rIns="0" bIns="0" rtlCol="0">
              <a:spAutoFit/>
            </a:bodyPr>
            <a:lstStyle/>
            <a:p>
              <a:pPr marL="12700" algn="ctr">
                <a:lnSpc>
                  <a:spcPct val="100000"/>
                </a:lnSpc>
                <a:spcBef>
                  <a:spcPts val="95"/>
                </a:spcBef>
              </a:pPr>
              <a:r>
                <a:rPr lang="es-ES" sz="1100" b="1" spc="-80" dirty="0">
                  <a:latin typeface="Courier New" pitchFamily="49" charset="0"/>
                  <a:cs typeface="Courier New" pitchFamily="49" charset="0"/>
                </a:rPr>
                <a:t>protocolo.c</a:t>
              </a:r>
            </a:p>
          </p:txBody>
        </p:sp>
      </p:grpSp>
      <p:sp>
        <p:nvSpPr>
          <p:cNvPr id="69" name="68 Flecha izquierda"/>
          <p:cNvSpPr/>
          <p:nvPr/>
        </p:nvSpPr>
        <p:spPr>
          <a:xfrm>
            <a:off x="2483768" y="2085450"/>
            <a:ext cx="576064" cy="79208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69 Flecha izquierda"/>
          <p:cNvSpPr/>
          <p:nvPr/>
        </p:nvSpPr>
        <p:spPr>
          <a:xfrm>
            <a:off x="5508104" y="2067694"/>
            <a:ext cx="576064" cy="79208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10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nodeType="afterEffect">
                                  <p:stCondLst>
                                    <p:cond delay="100"/>
                                  </p:stCondLst>
                                  <p:childTnLst>
                                    <p:set>
                                      <p:cBhvr>
                                        <p:cTn id="15" dur="1" fill="hold">
                                          <p:stCondLst>
                                            <p:cond delay="0"/>
                                          </p:stCondLst>
                                        </p:cTn>
                                        <p:tgtEl>
                                          <p:spTgt spid="54"/>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nodeType="afterEffect">
                                  <p:stCondLst>
                                    <p:cond delay="100"/>
                                  </p:stCondLst>
                                  <p:childTnLst>
                                    <p:set>
                                      <p:cBhvr>
                                        <p:cTn id="18" dur="1" fill="hold">
                                          <p:stCondLst>
                                            <p:cond delay="0"/>
                                          </p:stCondLst>
                                        </p:cTn>
                                        <p:tgtEl>
                                          <p:spTgt spid="53"/>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100"/>
                                  </p:stCondLst>
                                  <p:childTnLst>
                                    <p:set>
                                      <p:cBhvr>
                                        <p:cTn id="21" dur="1" fill="hold">
                                          <p:stCondLst>
                                            <p:cond delay="0"/>
                                          </p:stCondLst>
                                        </p:cTn>
                                        <p:tgtEl>
                                          <p:spTgt spid="4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100"/>
                                  </p:stCondLst>
                                  <p:childTnLst>
                                    <p:set>
                                      <p:cBhvr>
                                        <p:cTn id="24" dur="1" fill="hold">
                                          <p:stCondLst>
                                            <p:cond delay="0"/>
                                          </p:stCondLst>
                                        </p:cTn>
                                        <p:tgtEl>
                                          <p:spTgt spid="40"/>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nodeType="afterEffect">
                                  <p:stCondLst>
                                    <p:cond delay="10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nodeType="afterEffect">
                                  <p:stCondLst>
                                    <p:cond delay="100"/>
                                  </p:stCondLst>
                                  <p:childTnLst>
                                    <p:set>
                                      <p:cBhvr>
                                        <p:cTn id="30" dur="1" fill="hold">
                                          <p:stCondLst>
                                            <p:cond delay="0"/>
                                          </p:stCondLst>
                                        </p:cTn>
                                        <p:tgtEl>
                                          <p:spTgt spid="37"/>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nodeType="afterEffect">
                                  <p:stCondLst>
                                    <p:cond delay="100"/>
                                  </p:stCondLst>
                                  <p:childTnLst>
                                    <p:set>
                                      <p:cBhvr>
                                        <p:cTn id="33" dur="1" fill="hold">
                                          <p:stCondLst>
                                            <p:cond delay="0"/>
                                          </p:stCondLst>
                                        </p:cTn>
                                        <p:tgtEl>
                                          <p:spTgt spid="38"/>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nodeType="afterEffect">
                                  <p:stCondLst>
                                    <p:cond delay="10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100"/>
                                  </p:stCondLst>
                                  <p:childTnLst>
                                    <p:set>
                                      <p:cBhvr>
                                        <p:cTn id="39" dur="1" fill="hold">
                                          <p:stCondLst>
                                            <p:cond delay="0"/>
                                          </p:stCondLst>
                                        </p:cTn>
                                        <p:tgtEl>
                                          <p:spTgt spid="47"/>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nodeType="afterEffect">
                                  <p:stCondLst>
                                    <p:cond delay="100"/>
                                  </p:stCondLst>
                                  <p:childTnLst>
                                    <p:set>
                                      <p:cBhvr>
                                        <p:cTn id="42" dur="1" fill="hold">
                                          <p:stCondLst>
                                            <p:cond delay="0"/>
                                          </p:stCondLst>
                                        </p:cTn>
                                        <p:tgtEl>
                                          <p:spTgt spid="48"/>
                                        </p:tgtEl>
                                        <p:attrNameLst>
                                          <p:attrName>style.visibility</p:attrName>
                                        </p:attrNameLst>
                                      </p:cBhvr>
                                      <p:to>
                                        <p:strVal val="visible"/>
                                      </p:to>
                                    </p:set>
                                  </p:childTnLst>
                                </p:cTn>
                              </p:par>
                            </p:childTnLst>
                          </p:cTn>
                        </p:par>
                        <p:par>
                          <p:cTn id="43" fill="hold">
                            <p:stCondLst>
                              <p:cond delay="1200"/>
                            </p:stCondLst>
                            <p:childTnLst>
                              <p:par>
                                <p:cTn id="44" presetID="1" presetClass="entr" presetSubtype="0" fill="hold" nodeType="afterEffect">
                                  <p:stCondLst>
                                    <p:cond delay="10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1300"/>
                            </p:stCondLst>
                            <p:childTnLst>
                              <p:par>
                                <p:cTn id="47" presetID="1" presetClass="entr" presetSubtype="0" fill="hold" nodeType="afterEffect">
                                  <p:stCondLst>
                                    <p:cond delay="10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1400"/>
                            </p:stCondLst>
                            <p:childTnLst>
                              <p:par>
                                <p:cTn id="50" presetID="1" presetClass="entr" presetSubtype="0" fill="hold" nodeType="afterEffect">
                                  <p:stCondLst>
                                    <p:cond delay="100"/>
                                  </p:stCondLst>
                                  <p:childTnLst>
                                    <p:set>
                                      <p:cBhvr>
                                        <p:cTn id="51" dur="1" fill="hold">
                                          <p:stCondLst>
                                            <p:cond delay="0"/>
                                          </p:stCondLst>
                                        </p:cTn>
                                        <p:tgtEl>
                                          <p:spTgt spid="46"/>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nodeType="afterEffect">
                                  <p:stCondLst>
                                    <p:cond delay="10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1600"/>
                            </p:stCondLst>
                            <p:childTnLst>
                              <p:par>
                                <p:cTn id="56" presetID="1" presetClass="entr" presetSubtype="0" fill="hold" nodeType="afterEffect">
                                  <p:stCondLst>
                                    <p:cond delay="100"/>
                                  </p:stCondLst>
                                  <p:childTnLst>
                                    <p:set>
                                      <p:cBhvr>
                                        <p:cTn id="57" dur="1" fill="hold">
                                          <p:stCondLst>
                                            <p:cond delay="0"/>
                                          </p:stCondLst>
                                        </p:cTn>
                                        <p:tgtEl>
                                          <p:spTgt spid="35"/>
                                        </p:tgtEl>
                                        <p:attrNameLst>
                                          <p:attrName>style.visibility</p:attrName>
                                        </p:attrNameLst>
                                      </p:cBhvr>
                                      <p:to>
                                        <p:strVal val="visible"/>
                                      </p:to>
                                    </p:set>
                                  </p:childTnLst>
                                </p:cTn>
                              </p:par>
                            </p:childTnLst>
                          </p:cTn>
                        </p:par>
                        <p:par>
                          <p:cTn id="58" fill="hold">
                            <p:stCondLst>
                              <p:cond delay="1700"/>
                            </p:stCondLst>
                            <p:childTnLst>
                              <p:par>
                                <p:cTn id="59" presetID="1" presetClass="entr" presetSubtype="0" fill="hold" nodeType="afterEffect">
                                  <p:stCondLst>
                                    <p:cond delay="100"/>
                                  </p:stCondLst>
                                  <p:childTnLst>
                                    <p:set>
                                      <p:cBhvr>
                                        <p:cTn id="60" dur="1" fill="hold">
                                          <p:stCondLst>
                                            <p:cond delay="0"/>
                                          </p:stCondLst>
                                        </p:cTn>
                                        <p:tgtEl>
                                          <p:spTgt spid="43"/>
                                        </p:tgtEl>
                                        <p:attrNameLst>
                                          <p:attrName>style.visibility</p:attrName>
                                        </p:attrNameLst>
                                      </p:cBhvr>
                                      <p:to>
                                        <p:strVal val="visible"/>
                                      </p:to>
                                    </p:set>
                                  </p:childTnLst>
                                </p:cTn>
                              </p:par>
                            </p:childTnLst>
                          </p:cTn>
                        </p:par>
                        <p:par>
                          <p:cTn id="61" fill="hold">
                            <p:stCondLst>
                              <p:cond delay="1800"/>
                            </p:stCondLst>
                            <p:childTnLst>
                              <p:par>
                                <p:cTn id="62" presetID="1" presetClass="entr" presetSubtype="0" fill="hold" nodeType="afterEffect">
                                  <p:stCondLst>
                                    <p:cond delay="100"/>
                                  </p:stCondLst>
                                  <p:childTnLst>
                                    <p:set>
                                      <p:cBhvr>
                                        <p:cTn id="63" dur="1" fill="hold">
                                          <p:stCondLst>
                                            <p:cond delay="0"/>
                                          </p:stCondLst>
                                        </p:cTn>
                                        <p:tgtEl>
                                          <p:spTgt spid="44"/>
                                        </p:tgtEl>
                                        <p:attrNameLst>
                                          <p:attrName>style.visibility</p:attrName>
                                        </p:attrNameLst>
                                      </p:cBhvr>
                                      <p:to>
                                        <p:strVal val="visible"/>
                                      </p:to>
                                    </p:set>
                                  </p:childTnLst>
                                </p:cTn>
                              </p:par>
                            </p:childTnLst>
                          </p:cTn>
                        </p:par>
                        <p:par>
                          <p:cTn id="64" fill="hold">
                            <p:stCondLst>
                              <p:cond delay="1900"/>
                            </p:stCondLst>
                            <p:childTnLst>
                              <p:par>
                                <p:cTn id="65" presetID="1" presetClass="entr" presetSubtype="0" fill="hold" nodeType="afterEffect">
                                  <p:stCondLst>
                                    <p:cond delay="100"/>
                                  </p:stCondLst>
                                  <p:childTnLst>
                                    <p:set>
                                      <p:cBhvr>
                                        <p:cTn id="66" dur="1" fill="hold">
                                          <p:stCondLst>
                                            <p:cond delay="0"/>
                                          </p:stCondLst>
                                        </p:cTn>
                                        <p:tgtEl>
                                          <p:spTgt spid="45"/>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nodeType="afterEffect">
                                  <p:stCondLst>
                                    <p:cond delay="100"/>
                                  </p:stCondLst>
                                  <p:childTnLst>
                                    <p:set>
                                      <p:cBhvr>
                                        <p:cTn id="69" dur="1" fill="hold">
                                          <p:stCondLst>
                                            <p:cond delay="0"/>
                                          </p:stCondLst>
                                        </p:cTn>
                                        <p:tgtEl>
                                          <p:spTgt spid="41"/>
                                        </p:tgtEl>
                                        <p:attrNameLst>
                                          <p:attrName>style.visibility</p:attrName>
                                        </p:attrNameLst>
                                      </p:cBhvr>
                                      <p:to>
                                        <p:strVal val="visible"/>
                                      </p:to>
                                    </p:set>
                                  </p:childTnLst>
                                </p:cTn>
                              </p:par>
                            </p:childTnLst>
                          </p:cTn>
                        </p:par>
                        <p:par>
                          <p:cTn id="70" fill="hold">
                            <p:stCondLst>
                              <p:cond delay="2100"/>
                            </p:stCondLst>
                            <p:childTnLst>
                              <p:par>
                                <p:cTn id="71" presetID="1" presetClass="entr" presetSubtype="0" fill="hold" nodeType="afterEffect">
                                  <p:stCondLst>
                                    <p:cond delay="100"/>
                                  </p:stCondLst>
                                  <p:childTnLst>
                                    <p:set>
                                      <p:cBhvr>
                                        <p:cTn id="72" dur="1" fill="hold">
                                          <p:stCondLst>
                                            <p:cond delay="0"/>
                                          </p:stCondLst>
                                        </p:cTn>
                                        <p:tgtEl>
                                          <p:spTgt spid="28"/>
                                        </p:tgtEl>
                                        <p:attrNameLst>
                                          <p:attrName>style.visibility</p:attrName>
                                        </p:attrNameLst>
                                      </p:cBhvr>
                                      <p:to>
                                        <p:strVal val="visible"/>
                                      </p:to>
                                    </p:set>
                                  </p:childTnLst>
                                </p:cTn>
                              </p:par>
                            </p:childTnLst>
                          </p:cTn>
                        </p:par>
                        <p:par>
                          <p:cTn id="73" fill="hold">
                            <p:stCondLst>
                              <p:cond delay="2200"/>
                            </p:stCondLst>
                            <p:childTnLst>
                              <p:par>
                                <p:cTn id="74" presetID="1" presetClass="entr" presetSubtype="0" fill="hold" nodeType="afterEffect">
                                  <p:stCondLst>
                                    <p:cond delay="100"/>
                                  </p:stCondLst>
                                  <p:childTnLst>
                                    <p:set>
                                      <p:cBhvr>
                                        <p:cTn id="75" dur="1" fill="hold">
                                          <p:stCondLst>
                                            <p:cond delay="0"/>
                                          </p:stCondLst>
                                        </p:cTn>
                                        <p:tgtEl>
                                          <p:spTgt spid="34"/>
                                        </p:tgtEl>
                                        <p:attrNameLst>
                                          <p:attrName>style.visibility</p:attrName>
                                        </p:attrNameLst>
                                      </p:cBhvr>
                                      <p:to>
                                        <p:strVal val="visible"/>
                                      </p:to>
                                    </p:set>
                                  </p:childTnLst>
                                </p:cTn>
                              </p:par>
                            </p:childTnLst>
                          </p:cTn>
                        </p:par>
                        <p:par>
                          <p:cTn id="76" fill="hold">
                            <p:stCondLst>
                              <p:cond delay="2300"/>
                            </p:stCondLst>
                            <p:childTnLst>
                              <p:par>
                                <p:cTn id="77" presetID="1" presetClass="entr" presetSubtype="0" fill="hold" nodeType="afterEffect">
                                  <p:stCondLst>
                                    <p:cond delay="100"/>
                                  </p:stCondLst>
                                  <p:childTnLst>
                                    <p:set>
                                      <p:cBhvr>
                                        <p:cTn id="78" dur="1" fill="hold">
                                          <p:stCondLst>
                                            <p:cond delay="0"/>
                                          </p:stCondLst>
                                        </p:cTn>
                                        <p:tgtEl>
                                          <p:spTgt spid="32"/>
                                        </p:tgtEl>
                                        <p:attrNameLst>
                                          <p:attrName>style.visibility</p:attrName>
                                        </p:attrNameLst>
                                      </p:cBhvr>
                                      <p:to>
                                        <p:strVal val="visible"/>
                                      </p:to>
                                    </p:set>
                                  </p:childTnLst>
                                </p:cTn>
                              </p:par>
                            </p:childTnLst>
                          </p:cTn>
                        </p:par>
                        <p:par>
                          <p:cTn id="79" fill="hold">
                            <p:stCondLst>
                              <p:cond delay="2400"/>
                            </p:stCondLst>
                            <p:childTnLst>
                              <p:par>
                                <p:cTn id="80" presetID="1" presetClass="entr" presetSubtype="0" fill="hold" nodeType="afterEffect">
                                  <p:stCondLst>
                                    <p:cond delay="100"/>
                                  </p:stCondLst>
                                  <p:childTnLst>
                                    <p:set>
                                      <p:cBhvr>
                                        <p:cTn id="81" dur="1" fill="hold">
                                          <p:stCondLst>
                                            <p:cond delay="0"/>
                                          </p:stCondLst>
                                        </p:cTn>
                                        <p:tgtEl>
                                          <p:spTgt spid="25"/>
                                        </p:tgtEl>
                                        <p:attrNameLst>
                                          <p:attrName>style.visibility</p:attrName>
                                        </p:attrNameLst>
                                      </p:cBhvr>
                                      <p:to>
                                        <p:strVal val="visible"/>
                                      </p:to>
                                    </p:set>
                                  </p:childTnLst>
                                </p:cTn>
                              </p:par>
                            </p:childTnLst>
                          </p:cTn>
                        </p:par>
                        <p:par>
                          <p:cTn id="82" fill="hold">
                            <p:stCondLst>
                              <p:cond delay="2500"/>
                            </p:stCondLst>
                            <p:childTnLst>
                              <p:par>
                                <p:cTn id="83" presetID="1" presetClass="entr" presetSubtype="0" fill="hold" nodeType="afterEffect">
                                  <p:stCondLst>
                                    <p:cond delay="100"/>
                                  </p:stCondLst>
                                  <p:childTnLst>
                                    <p:set>
                                      <p:cBhvr>
                                        <p:cTn id="84" dur="1" fill="hold">
                                          <p:stCondLst>
                                            <p:cond delay="0"/>
                                          </p:stCondLst>
                                        </p:cTn>
                                        <p:tgtEl>
                                          <p:spTgt spid="29"/>
                                        </p:tgtEl>
                                        <p:attrNameLst>
                                          <p:attrName>style.visibility</p:attrName>
                                        </p:attrNameLst>
                                      </p:cBhvr>
                                      <p:to>
                                        <p:strVal val="visible"/>
                                      </p:to>
                                    </p:set>
                                  </p:childTnLst>
                                </p:cTn>
                              </p:par>
                            </p:childTnLst>
                          </p:cTn>
                        </p:par>
                        <p:par>
                          <p:cTn id="85" fill="hold">
                            <p:stCondLst>
                              <p:cond delay="2600"/>
                            </p:stCondLst>
                            <p:childTnLst>
                              <p:par>
                                <p:cTn id="86" presetID="1" presetClass="entr" presetSubtype="0" fill="hold" nodeType="afterEffect">
                                  <p:stCondLst>
                                    <p:cond delay="100"/>
                                  </p:stCondLst>
                                  <p:childTnLst>
                                    <p:set>
                                      <p:cBhvr>
                                        <p:cTn id="87" dur="1" fill="hold">
                                          <p:stCondLst>
                                            <p:cond delay="0"/>
                                          </p:stCondLst>
                                        </p:cTn>
                                        <p:tgtEl>
                                          <p:spTgt spid="52"/>
                                        </p:tgtEl>
                                        <p:attrNameLst>
                                          <p:attrName>style.visibility</p:attrName>
                                        </p:attrNameLst>
                                      </p:cBhvr>
                                      <p:to>
                                        <p:strVal val="visible"/>
                                      </p:to>
                                    </p:set>
                                  </p:childTnLst>
                                </p:cTn>
                              </p:par>
                            </p:childTnLst>
                          </p:cTn>
                        </p:par>
                        <p:par>
                          <p:cTn id="88" fill="hold">
                            <p:stCondLst>
                              <p:cond delay="2700"/>
                            </p:stCondLst>
                            <p:childTnLst>
                              <p:par>
                                <p:cTn id="89" presetID="1" presetClass="entr" presetSubtype="0" fill="hold" nodeType="afterEffect">
                                  <p:stCondLst>
                                    <p:cond delay="100"/>
                                  </p:stCondLst>
                                  <p:childTnLst>
                                    <p:set>
                                      <p:cBhvr>
                                        <p:cTn id="90" dur="1" fill="hold">
                                          <p:stCondLst>
                                            <p:cond delay="0"/>
                                          </p:stCondLst>
                                        </p:cTn>
                                        <p:tgtEl>
                                          <p:spTgt spid="23"/>
                                        </p:tgtEl>
                                        <p:attrNameLst>
                                          <p:attrName>style.visibility</p:attrName>
                                        </p:attrNameLst>
                                      </p:cBhvr>
                                      <p:to>
                                        <p:strVal val="visible"/>
                                      </p:to>
                                    </p:set>
                                  </p:childTnLst>
                                </p:cTn>
                              </p:par>
                            </p:childTnLst>
                          </p:cTn>
                        </p:par>
                        <p:par>
                          <p:cTn id="91" fill="hold">
                            <p:stCondLst>
                              <p:cond delay="2800"/>
                            </p:stCondLst>
                            <p:childTnLst>
                              <p:par>
                                <p:cTn id="92" presetID="1" presetClass="entr" presetSubtype="0" fill="hold" nodeType="afterEffect">
                                  <p:stCondLst>
                                    <p:cond delay="100"/>
                                  </p:stCondLst>
                                  <p:childTnLst>
                                    <p:set>
                                      <p:cBhvr>
                                        <p:cTn id="93" dur="1" fill="hold">
                                          <p:stCondLst>
                                            <p:cond delay="0"/>
                                          </p:stCondLst>
                                        </p:cTn>
                                        <p:tgtEl>
                                          <p:spTgt spid="5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21"/>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3"/>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25"/>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6"/>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8"/>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9"/>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30"/>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32"/>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33"/>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4"/>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35"/>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36"/>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7"/>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38"/>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39"/>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40"/>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41"/>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43"/>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44"/>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4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46"/>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47"/>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49"/>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0"/>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51"/>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52"/>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53"/>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54"/>
                                        </p:tgtEl>
                                        <p:attrNameLst>
                                          <p:attrName>style.visibility</p:attrName>
                                        </p:attrNameLst>
                                      </p:cBhvr>
                                      <p:to>
                                        <p:strVal val="hidden"/>
                                      </p:to>
                                    </p:set>
                                  </p:childTnLst>
                                </p:cTn>
                              </p:par>
                            </p:childTnLst>
                          </p:cTn>
                        </p:par>
                        <p:par>
                          <p:cTn id="156" fill="hold">
                            <p:stCondLst>
                              <p:cond delay="0"/>
                            </p:stCondLst>
                            <p:childTnLst>
                              <p:par>
                                <p:cTn id="157" presetID="35" presetClass="path" presetSubtype="0" accel="50000" decel="50000" fill="hold" nodeType="afterEffect">
                                  <p:stCondLst>
                                    <p:cond delay="0"/>
                                  </p:stCondLst>
                                  <p:childTnLst>
                                    <p:animMotion origin="layout" path="M 1.94444E-6 2.79802E-6 L -0.3724 2.79802E-6 " pathEditMode="relative" rAng="0" ptsTypes="AA">
                                      <p:cBhvr>
                                        <p:cTn id="158" dur="2000" fill="hold"/>
                                        <p:tgtEl>
                                          <p:spTgt spid="3"/>
                                        </p:tgtEl>
                                        <p:attrNameLst>
                                          <p:attrName>ppt_x</p:attrName>
                                          <p:attrName>ppt_y</p:attrName>
                                        </p:attrNameLst>
                                      </p:cBhvr>
                                      <p:rCtr x="-186" y="0"/>
                                    </p:animMotion>
                                  </p:childTnLst>
                                </p:cTn>
                              </p:par>
                            </p:childTnLst>
                          </p:cTn>
                        </p:par>
                        <p:par>
                          <p:cTn id="159" fill="hold">
                            <p:stCondLst>
                              <p:cond delay="2000"/>
                            </p:stCondLst>
                            <p:childTnLst>
                              <p:par>
                                <p:cTn id="160" presetID="1" presetClass="entr" presetSubtype="0" fill="hold" nodeType="afterEffect">
                                  <p:stCondLst>
                                    <p:cond delay="0"/>
                                  </p:stCondLst>
                                  <p:childTnLst>
                                    <p:set>
                                      <p:cBhvr>
                                        <p:cTn id="161" dur="1" fill="hold">
                                          <p:stCondLst>
                                            <p:cond delay="0"/>
                                          </p:stCondLst>
                                        </p:cTn>
                                        <p:tgtEl>
                                          <p:spTgt spid="3083"/>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56"/>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64"/>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70"/>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69"/>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nodeType="clickEffect">
                                  <p:stCondLst>
                                    <p:cond delay="0"/>
                                  </p:stCondLst>
                                  <p:childTnLst>
                                    <p:set>
                                      <p:cBhvr>
                                        <p:cTn id="177" dur="1" fill="hold">
                                          <p:stCondLst>
                                            <p:cond delay="0"/>
                                          </p:stCondLst>
                                        </p:cTn>
                                        <p:tgtEl>
                                          <p:spTgt spid="64"/>
                                        </p:tgtEl>
                                        <p:attrNameLst>
                                          <p:attrName>style.visibility</p:attrName>
                                        </p:attrNameLst>
                                      </p:cBhvr>
                                      <p:to>
                                        <p:strVal val="hidden"/>
                                      </p:to>
                                    </p:set>
                                  </p:childTnLst>
                                </p:cTn>
                              </p:par>
                              <p:par>
                                <p:cTn id="178" presetID="1" presetClass="entr" presetSubtype="0" fill="hold" nodeType="withEffect">
                                  <p:stCondLst>
                                    <p:cond delay="0"/>
                                  </p:stCondLst>
                                  <p:childTnLst>
                                    <p:set>
                                      <p:cBhvr>
                                        <p:cTn id="17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40</a:t>
            </a:fld>
            <a:endParaRPr lang="en-US" dirty="0"/>
          </a:p>
        </p:txBody>
      </p:sp>
      <p:sp>
        <p:nvSpPr>
          <p:cNvPr id="4" name="3 CuadroTexto"/>
          <p:cNvSpPr txBox="1"/>
          <p:nvPr/>
        </p:nvSpPr>
        <p:spPr>
          <a:xfrm>
            <a:off x="0" y="0"/>
            <a:ext cx="9144000" cy="4948014"/>
          </a:xfrm>
          <a:prstGeom prst="rect">
            <a:avLst/>
          </a:prstGeom>
          <a:solidFill>
            <a:schemeClr val="bg1"/>
          </a:solidFill>
        </p:spPr>
        <p:txBody>
          <a:bodyPr wrap="square" rtlCol="0">
            <a:noAutofit/>
          </a:bodyPr>
          <a:lstStyle/>
          <a:p>
            <a:r>
              <a:rPr lang="es-ES" dirty="0">
                <a:latin typeface="Courier New" pitchFamily="49" charset="0"/>
                <a:cs typeface="Courier New" pitchFamily="49" charset="0"/>
              </a:rPr>
              <a:t>&lt;!</a:t>
            </a:r>
            <a:r>
              <a:rPr lang="es-ES" dirty="0">
                <a:solidFill>
                  <a:srgbClr val="FF0000"/>
                </a:solidFill>
                <a:latin typeface="Courier New" pitchFamily="49" charset="0"/>
                <a:cs typeface="Courier New" pitchFamily="49" charset="0"/>
              </a:rPr>
              <a:t>DOCTYPE</a:t>
            </a:r>
            <a:r>
              <a:rPr lang="es-ES" dirty="0">
                <a:latin typeface="Courier New" pitchFamily="49" charset="0"/>
                <a:cs typeface="Courier New" pitchFamily="49" charset="0"/>
              </a:rPr>
              <a:t> </a:t>
            </a:r>
            <a:r>
              <a:rPr lang="es-ES" dirty="0" err="1">
                <a:latin typeface="Courier New" pitchFamily="49" charset="0"/>
                <a:cs typeface="Courier New" pitchFamily="49" charset="0"/>
              </a:rPr>
              <a:t>html</a:t>
            </a:r>
            <a:r>
              <a:rPr lang="es-ES" dirty="0">
                <a:latin typeface="Courier New" pitchFamily="49" charset="0"/>
                <a:cs typeface="Courier New" pitchFamily="49" charset="0"/>
              </a:rPr>
              <a:t>&gt;</a:t>
            </a:r>
          </a:p>
          <a:p>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html</a:t>
            </a:r>
            <a:r>
              <a:rPr lang="es-ES" dirty="0">
                <a:latin typeface="Courier New" pitchFamily="49" charset="0"/>
                <a:cs typeface="Courier New" pitchFamily="49" charset="0"/>
              </a:rPr>
              <a:t> </a:t>
            </a:r>
            <a:r>
              <a:rPr lang="es-ES" dirty="0" err="1">
                <a:solidFill>
                  <a:srgbClr val="2CF026"/>
                </a:solidFill>
                <a:latin typeface="Courier New" pitchFamily="49" charset="0"/>
                <a:cs typeface="Courier New" pitchFamily="49" charset="0"/>
              </a:rPr>
              <a:t>lang</a:t>
            </a:r>
            <a:r>
              <a:rPr lang="es-ES" dirty="0">
                <a:latin typeface="Courier New" pitchFamily="49" charset="0"/>
                <a:cs typeface="Courier New" pitchFamily="49" charset="0"/>
              </a:rPr>
              <a:t>=</a:t>
            </a:r>
            <a:r>
              <a:rPr lang="es-ES" dirty="0">
                <a:solidFill>
                  <a:srgbClr val="FFC000"/>
                </a:solidFill>
                <a:latin typeface="Courier New" pitchFamily="49" charset="0"/>
                <a:cs typeface="Courier New" pitchFamily="49" charset="0"/>
              </a:rPr>
              <a:t>es</a:t>
            </a:r>
            <a:r>
              <a:rPr lang="es-ES" dirty="0">
                <a:latin typeface="Courier New" pitchFamily="49" charset="0"/>
                <a:cs typeface="Courier New" pitchFamily="49" charset="0"/>
              </a:rPr>
              <a:t>&gt;</a:t>
            </a:r>
          </a:p>
          <a:p>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body</a:t>
            </a:r>
            <a:r>
              <a:rPr lang="es-ES" dirty="0">
                <a:latin typeface="Courier New" pitchFamily="49" charset="0"/>
                <a:cs typeface="Courier New" pitchFamily="49" charset="0"/>
              </a:rPr>
              <a:t>&gt;</a:t>
            </a:r>
          </a:p>
          <a:p>
            <a:r>
              <a:rPr lang="en-US" dirty="0">
                <a:latin typeface="Courier New" pitchFamily="49" charset="0"/>
                <a:cs typeface="Courier New" pitchFamily="49" charset="0"/>
              </a:rPr>
              <a:t>&lt;</a:t>
            </a:r>
            <a:r>
              <a:rPr lang="en-US" dirty="0">
                <a:solidFill>
                  <a:srgbClr val="FF0000"/>
                </a:solidFill>
                <a:latin typeface="Courier New" pitchFamily="49" charset="0"/>
                <a:cs typeface="Courier New" pitchFamily="49" charset="0"/>
              </a:rPr>
              <a:t>head</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  &lt;</a:t>
            </a:r>
            <a:r>
              <a:rPr lang="en-US" dirty="0">
                <a:solidFill>
                  <a:srgbClr val="FF0000"/>
                </a:solidFill>
                <a:latin typeface="Courier New" pitchFamily="49" charset="0"/>
                <a:cs typeface="Courier New" pitchFamily="49" charset="0"/>
              </a:rPr>
              <a:t>title</a:t>
            </a:r>
            <a:r>
              <a:rPr lang="en-US" dirty="0">
                <a:latin typeface="Courier New" pitchFamily="49" charset="0"/>
                <a:cs typeface="Courier New" pitchFamily="49" charset="0"/>
              </a:rPr>
              <a:t>&gt;</a:t>
            </a:r>
            <a:r>
              <a:rPr lang="en-US" b="1" dirty="0">
                <a:latin typeface="Courier New" pitchFamily="49" charset="0"/>
                <a:cs typeface="Courier New" pitchFamily="49" charset="0"/>
              </a:rPr>
              <a:t>ÍNDICE</a:t>
            </a:r>
            <a:r>
              <a:rPr lang="en-US" dirty="0">
                <a:latin typeface="Courier New" pitchFamily="49" charset="0"/>
                <a:cs typeface="Courier New" pitchFamily="49" charset="0"/>
              </a:rPr>
              <a:t>&lt;/</a:t>
            </a:r>
            <a:r>
              <a:rPr lang="en-US" dirty="0">
                <a:solidFill>
                  <a:srgbClr val="FF0000"/>
                </a:solidFill>
                <a:latin typeface="Courier New" pitchFamily="49" charset="0"/>
                <a:cs typeface="Courier New" pitchFamily="49" charset="0"/>
              </a:rPr>
              <a:t>title</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&lt;/</a:t>
            </a:r>
            <a:r>
              <a:rPr lang="en-US" dirty="0">
                <a:solidFill>
                  <a:srgbClr val="FF0000"/>
                </a:solidFill>
                <a:latin typeface="Courier New" pitchFamily="49" charset="0"/>
                <a:cs typeface="Courier New" pitchFamily="49" charset="0"/>
              </a:rPr>
              <a:t>head</a:t>
            </a:r>
            <a:r>
              <a:rPr lang="en-US" dirty="0">
                <a:latin typeface="Courier New" pitchFamily="49" charset="0"/>
                <a:cs typeface="Courier New" pitchFamily="49" charset="0"/>
              </a:rPr>
              <a:t>&gt;</a:t>
            </a:r>
          </a:p>
          <a:p>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ul</a:t>
            </a:r>
            <a:r>
              <a:rPr lang="es-ES" dirty="0">
                <a:latin typeface="Courier New" pitchFamily="49" charset="0"/>
                <a:cs typeface="Courier New" pitchFamily="49" charset="0"/>
              </a:rPr>
              <a:t>&gt;</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EL PROBLEMA</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DEFINICIÓN DE PKI</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RENOVACIÓN AUTOMÁTICA</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DISEÑO DE LA PKI</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  </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SISTEMA DE GESTIÓN</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VALIDACIÓN Y VERIFICACIÓN</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RESULTADOS Y CONCLUSIONES</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 </a:t>
            </a:r>
          </a:p>
          <a:p>
            <a:r>
              <a:rPr lang="es-ES" dirty="0">
                <a:latin typeface="Courier New" pitchFamily="49" charset="0"/>
                <a:cs typeface="Courier New" pitchFamily="49" charset="0"/>
              </a:rPr>
              <a:t>  &lt;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a:t>
            </a:r>
            <a:r>
              <a:rPr lang="es-ES" b="1" dirty="0">
                <a:latin typeface="Courier New" pitchFamily="49" charset="0"/>
                <a:cs typeface="Courier New" pitchFamily="49" charset="0"/>
              </a:rPr>
              <a:t>TRABAJO FUTURO</a:t>
            </a:r>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li</a:t>
            </a:r>
            <a:r>
              <a:rPr lang="es-ES" dirty="0">
                <a:latin typeface="Courier New" pitchFamily="49" charset="0"/>
                <a:cs typeface="Courier New" pitchFamily="49" charset="0"/>
              </a:rPr>
              <a:t>&gt;  </a:t>
            </a:r>
          </a:p>
          <a:p>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ul</a:t>
            </a:r>
            <a:r>
              <a:rPr lang="es-ES" dirty="0">
                <a:latin typeface="Courier New" pitchFamily="49" charset="0"/>
                <a:cs typeface="Courier New" pitchFamily="49" charset="0"/>
              </a:rPr>
              <a:t>&gt;</a:t>
            </a:r>
          </a:p>
          <a:p>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body</a:t>
            </a:r>
            <a:r>
              <a:rPr lang="es-ES" dirty="0">
                <a:latin typeface="Courier New" pitchFamily="49" charset="0"/>
                <a:cs typeface="Courier New" pitchFamily="49" charset="0"/>
              </a:rPr>
              <a:t>&gt;</a:t>
            </a:r>
          </a:p>
          <a:p>
            <a:r>
              <a:rPr lang="es-ES" dirty="0">
                <a:latin typeface="Courier New" pitchFamily="49" charset="0"/>
                <a:cs typeface="Courier New" pitchFamily="49" charset="0"/>
              </a:rPr>
              <a:t>&lt;/</a:t>
            </a:r>
            <a:r>
              <a:rPr lang="es-ES" dirty="0" err="1">
                <a:solidFill>
                  <a:srgbClr val="FF0000"/>
                </a:solidFill>
                <a:latin typeface="Courier New" pitchFamily="49" charset="0"/>
                <a:cs typeface="Courier New" pitchFamily="49" charset="0"/>
              </a:rPr>
              <a:t>html</a:t>
            </a:r>
            <a:r>
              <a:rPr lang="es-ES" dirty="0">
                <a:latin typeface="Courier New" pitchFamily="49" charset="0"/>
                <a:cs typeface="Courier New" pitchFamily="49" charset="0"/>
              </a:rPr>
              <a:t>&gt;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dirty="0"/>
              <a:t>Instalación</a:t>
            </a:r>
          </a:p>
        </p:txBody>
      </p:sp>
      <p:pic>
        <p:nvPicPr>
          <p:cNvPr id="123" name="Picture 2"/>
          <p:cNvPicPr>
            <a:picLocks noChangeAspect="1" noChangeArrowheads="1"/>
          </p:cNvPicPr>
          <p:nvPr/>
        </p:nvPicPr>
        <p:blipFill>
          <a:blip r:embed="rId3" cstate="print"/>
          <a:srcRect/>
          <a:stretch>
            <a:fillRect/>
          </a:stretch>
        </p:blipFill>
        <p:spPr bwMode="auto">
          <a:xfrm>
            <a:off x="395536" y="699542"/>
            <a:ext cx="3816424" cy="4096034"/>
          </a:xfrm>
          <a:prstGeom prst="rect">
            <a:avLst/>
          </a:prstGeom>
          <a:noFill/>
          <a:ln w="9525">
            <a:noFill/>
            <a:miter lim="800000"/>
            <a:headEnd/>
            <a:tailEnd/>
          </a:ln>
        </p:spPr>
      </p:pic>
      <p:sp>
        <p:nvSpPr>
          <p:cNvPr id="4" name="2 Marcador de número de diapositiva"/>
          <p:cNvSpPr>
            <a:spLocks noGrp="1"/>
          </p:cNvSpPr>
          <p:nvPr>
            <p:ph type="sldNum" sz="quarter" idx="20"/>
          </p:nvPr>
        </p:nvSpPr>
        <p:spPr>
          <a:xfrm>
            <a:off x="6686873" y="4935419"/>
            <a:ext cx="2133600" cy="208082"/>
          </a:xfrm>
        </p:spPr>
        <p:txBody>
          <a:bodyPr/>
          <a:lstStyle/>
          <a:p>
            <a:pPr>
              <a:defRPr/>
            </a:pPr>
            <a:fld id="{573902B0-774B-DB47-85FF-5E7A4BB2BF29}" type="slidenum">
              <a:rPr lang="en-US" smtClean="0"/>
              <a:pPr>
                <a:defRPr/>
              </a:pPr>
              <a:t>41</a:t>
            </a:fld>
            <a:endParaRPr lang="en-US" dirty="0"/>
          </a:p>
        </p:txBody>
      </p:sp>
      <p:pic>
        <p:nvPicPr>
          <p:cNvPr id="5" name="4 Imagen" descr="C:\Users\alongueira\Desktop\Imagen1.png"/>
          <p:cNvPicPr/>
          <p:nvPr/>
        </p:nvPicPr>
        <p:blipFill>
          <a:blip r:embed="rId4" cstate="print"/>
          <a:srcRect/>
          <a:stretch>
            <a:fillRect/>
          </a:stretch>
        </p:blipFill>
        <p:spPr bwMode="auto">
          <a:xfrm>
            <a:off x="4355976" y="555526"/>
            <a:ext cx="3430688" cy="2160240"/>
          </a:xfrm>
          <a:prstGeom prst="rect">
            <a:avLst/>
          </a:prstGeom>
          <a:noFill/>
          <a:ln w="9525">
            <a:noFill/>
            <a:miter lim="800000"/>
            <a:headEnd/>
            <a:tailEnd/>
          </a:ln>
        </p:spPr>
      </p:pic>
      <p:pic>
        <p:nvPicPr>
          <p:cNvPr id="6" name="5 Imagen" descr="C:\Users\alongueira\Desktop\Imagen1.png"/>
          <p:cNvPicPr/>
          <p:nvPr/>
        </p:nvPicPr>
        <p:blipFill>
          <a:blip r:embed="rId5" cstate="print"/>
          <a:srcRect/>
          <a:stretch>
            <a:fillRect/>
          </a:stretch>
        </p:blipFill>
        <p:spPr bwMode="auto">
          <a:xfrm>
            <a:off x="4932040" y="1779662"/>
            <a:ext cx="3312368" cy="2271296"/>
          </a:xfrm>
          <a:prstGeom prst="rect">
            <a:avLst/>
          </a:prstGeom>
          <a:noFill/>
          <a:ln w="9525">
            <a:noFill/>
            <a:miter lim="800000"/>
            <a:headEnd/>
            <a:tailEnd/>
          </a:ln>
        </p:spPr>
      </p:pic>
      <p:pic>
        <p:nvPicPr>
          <p:cNvPr id="7" name="6 Imagen" descr="C:\Users\alongueira\Desktop\Universidad\TFM\7 - Implementación\Manuales\Fotos EJBCA\24.PNG"/>
          <p:cNvPicPr/>
          <p:nvPr/>
        </p:nvPicPr>
        <p:blipFill>
          <a:blip r:embed="rId6" cstate="print"/>
          <a:srcRect/>
          <a:stretch>
            <a:fillRect/>
          </a:stretch>
        </p:blipFill>
        <p:spPr bwMode="auto">
          <a:xfrm>
            <a:off x="6156176" y="3003798"/>
            <a:ext cx="2592288" cy="188893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Plan de validación</a:t>
            </a:r>
            <a:endParaRPr lang="es-ES" sz="3600" dirty="0">
              <a:latin typeface="TSTAR PRO Medium" pitchFamily="50" charset="0"/>
            </a:endParaRPr>
          </a:p>
        </p:txBody>
      </p:sp>
      <p:pic>
        <p:nvPicPr>
          <p:cNvPr id="108546" name="Picture 2"/>
          <p:cNvPicPr>
            <a:picLocks noChangeAspect="1" noChangeArrowheads="1"/>
          </p:cNvPicPr>
          <p:nvPr/>
        </p:nvPicPr>
        <p:blipFill>
          <a:blip r:embed="rId3" cstate="print"/>
          <a:srcRect/>
          <a:stretch>
            <a:fillRect/>
          </a:stretch>
        </p:blipFill>
        <p:spPr bwMode="auto">
          <a:xfrm>
            <a:off x="0" y="1275606"/>
            <a:ext cx="9144000" cy="3867894"/>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b="85881"/>
          <a:stretch>
            <a:fillRect/>
          </a:stretch>
        </p:blipFill>
        <p:spPr bwMode="auto">
          <a:xfrm>
            <a:off x="0" y="642402"/>
            <a:ext cx="9144000" cy="648072"/>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Plan de validación</a:t>
            </a:r>
            <a:endParaRPr lang="es-ES" sz="3600" dirty="0">
              <a:latin typeface="TSTAR PRO Medium" pitchFamily="50" charset="0"/>
            </a:endParaRPr>
          </a:p>
        </p:txBody>
      </p:sp>
      <p:pic>
        <p:nvPicPr>
          <p:cNvPr id="107524" name="Picture 4"/>
          <p:cNvPicPr>
            <a:picLocks noChangeAspect="1" noChangeArrowheads="1"/>
          </p:cNvPicPr>
          <p:nvPr/>
        </p:nvPicPr>
        <p:blipFill>
          <a:blip r:embed="rId3" cstate="print"/>
          <a:srcRect/>
          <a:stretch>
            <a:fillRect/>
          </a:stretch>
        </p:blipFill>
        <p:spPr bwMode="auto">
          <a:xfrm>
            <a:off x="0" y="627534"/>
            <a:ext cx="9144000" cy="4515966"/>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Users\alongueira\Desktop\Universidad\TFM\1000 - Audios\0 - Introducción Xabier (13 - 07 - 2018)\imagenes\securityWorld.PNG"/>
          <p:cNvPicPr>
            <a:picLocks noChangeAspect="1" noChangeArrowheads="1"/>
          </p:cNvPicPr>
          <p:nvPr/>
        </p:nvPicPr>
        <p:blipFill>
          <a:blip r:embed="rId3" cstate="print"/>
          <a:srcRect/>
          <a:stretch>
            <a:fillRect/>
          </a:stretch>
        </p:blipFill>
        <p:spPr bwMode="auto">
          <a:xfrm>
            <a:off x="2195736" y="195486"/>
            <a:ext cx="4752528" cy="4695683"/>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5</a:t>
            </a:fld>
            <a:endParaRPr lang="en-US" dirty="0"/>
          </a:p>
        </p:txBody>
      </p:sp>
      <p:sp>
        <p:nvSpPr>
          <p:cNvPr id="14" name="13 Rectángulo"/>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683" name="Picture 3" descr="C:\Users\alongueira\Desktop\Universidad\TFM\Imágenes\PKI-Certificate.gif"/>
          <p:cNvPicPr>
            <a:picLocks noChangeAspect="1" noChangeArrowheads="1"/>
          </p:cNvPicPr>
          <p:nvPr/>
        </p:nvPicPr>
        <p:blipFill>
          <a:blip r:embed="rId3" cstate="print">
            <a:grayscl/>
            <a:lum bright="-20000" contrast="-40000"/>
          </a:blip>
          <a:srcRect/>
          <a:stretch>
            <a:fillRect/>
          </a:stretch>
        </p:blipFill>
        <p:spPr bwMode="auto">
          <a:xfrm>
            <a:off x="1" y="0"/>
            <a:ext cx="9144000" cy="5173215"/>
          </a:xfrm>
          <a:prstGeom prst="rect">
            <a:avLst/>
          </a:prstGeom>
          <a:solidFill>
            <a:schemeClr val="tx1">
              <a:alpha val="17000"/>
            </a:schemeClr>
          </a:solid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b="1" dirty="0">
                <a:latin typeface="TSTAR PRO Medium" pitchFamily="50" charset="0"/>
              </a:rPr>
              <a:t>Definición de PKI</a:t>
            </a:r>
            <a:endParaRPr kumimoji="0" lang="es-ES" sz="48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2</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Certificados digitales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6</a:t>
            </a:fld>
            <a:endParaRPr lang="en-US" dirty="0"/>
          </a:p>
        </p:txBody>
      </p:sp>
      <p:pic>
        <p:nvPicPr>
          <p:cNvPr id="1026" name="Picture 2" descr="https://www.caspe.es/wp-content/uploads/2014/02/dni.png"/>
          <p:cNvPicPr>
            <a:picLocks noChangeAspect="1" noChangeArrowheads="1"/>
          </p:cNvPicPr>
          <p:nvPr/>
        </p:nvPicPr>
        <p:blipFill>
          <a:blip r:embed="rId3" cstate="print"/>
          <a:srcRect/>
          <a:stretch>
            <a:fillRect/>
          </a:stretch>
        </p:blipFill>
        <p:spPr bwMode="auto">
          <a:xfrm>
            <a:off x="1403648" y="1635646"/>
            <a:ext cx="2925324" cy="1872208"/>
          </a:xfrm>
          <a:prstGeom prst="rect">
            <a:avLst/>
          </a:prstGeom>
          <a:noFill/>
        </p:spPr>
      </p:pic>
      <p:pic>
        <p:nvPicPr>
          <p:cNvPr id="1029" name="Picture 5" descr="C:\Users\alongueira\Desktop\Universidad\TFM\13 - Presentación\imageedit_3_6472253717.png"/>
          <p:cNvPicPr>
            <a:picLocks noChangeAspect="1" noChangeArrowheads="1"/>
          </p:cNvPicPr>
          <p:nvPr/>
        </p:nvPicPr>
        <p:blipFill>
          <a:blip r:embed="rId4" cstate="print"/>
          <a:srcRect r="43922"/>
          <a:stretch>
            <a:fillRect/>
          </a:stretch>
        </p:blipFill>
        <p:spPr bwMode="auto">
          <a:xfrm>
            <a:off x="5508104" y="987574"/>
            <a:ext cx="2088232" cy="3188915"/>
          </a:xfrm>
          <a:prstGeom prst="rect">
            <a:avLst/>
          </a:prstGeom>
          <a:noFill/>
        </p:spPr>
      </p:pic>
      <p:grpSp>
        <p:nvGrpSpPr>
          <p:cNvPr id="6" name="5 Grupo"/>
          <p:cNvGrpSpPr/>
          <p:nvPr/>
        </p:nvGrpSpPr>
        <p:grpSpPr>
          <a:xfrm>
            <a:off x="5220072" y="699542"/>
            <a:ext cx="734060" cy="734060"/>
            <a:chOff x="2483768" y="1707654"/>
            <a:chExt cx="734060" cy="734060"/>
          </a:xfrm>
        </p:grpSpPr>
        <p:sp>
          <p:nvSpPr>
            <p:cNvPr id="5" name="object 36"/>
            <p:cNvSpPr/>
            <p:nvPr/>
          </p:nvSpPr>
          <p:spPr>
            <a:xfrm>
              <a:off x="2483768" y="1707654"/>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4" name="Picture 6" descr="C:\Users\alongueira\Desktop\Universidad\TFM\Imágenes\cer-simbolo-de-formato-de-archivo.png"/>
            <p:cNvPicPr>
              <a:picLocks noChangeAspect="1" noChangeArrowheads="1"/>
            </p:cNvPicPr>
            <p:nvPr/>
          </p:nvPicPr>
          <p:blipFill>
            <a:blip r:embed="rId5" cstate="print"/>
            <a:srcRect/>
            <a:stretch>
              <a:fillRect/>
            </a:stretch>
          </p:blipFill>
          <p:spPr bwMode="auto">
            <a:xfrm>
              <a:off x="2597510" y="1814572"/>
              <a:ext cx="513858" cy="513858"/>
            </a:xfrm>
            <a:prstGeom prst="rect">
              <a:avLst/>
            </a:prstGeom>
            <a:noFill/>
          </p:spPr>
        </p:pic>
      </p:grpSp>
      <p:grpSp>
        <p:nvGrpSpPr>
          <p:cNvPr id="7" name="12 Grupo"/>
          <p:cNvGrpSpPr/>
          <p:nvPr/>
        </p:nvGrpSpPr>
        <p:grpSpPr>
          <a:xfrm>
            <a:off x="1115616" y="1275606"/>
            <a:ext cx="734060" cy="734060"/>
            <a:chOff x="2843808" y="627534"/>
            <a:chExt cx="734060" cy="734060"/>
          </a:xfrm>
        </p:grpSpPr>
        <p:sp>
          <p:nvSpPr>
            <p:cNvPr id="11" name="object 36"/>
            <p:cNvSpPr/>
            <p:nvPr/>
          </p:nvSpPr>
          <p:spPr>
            <a:xfrm>
              <a:off x="2843808" y="627534"/>
              <a:ext cx="734060" cy="734060"/>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1031" name="Picture 7" descr="C:\Users\alongueira\Desktop\Universidad\TFM\13 - Presentación\imageedit_7_9890616193.png"/>
            <p:cNvPicPr>
              <a:picLocks noChangeAspect="1" noChangeArrowheads="1"/>
            </p:cNvPicPr>
            <p:nvPr/>
          </p:nvPicPr>
          <p:blipFill>
            <a:blip r:embed="rId6" cstate="print">
              <a:biLevel thresh="50000"/>
              <a:lum bright="-40000" contrast="40000"/>
            </a:blip>
            <a:srcRect l="10500" t="19468" r="12501" b="28619"/>
            <a:stretch>
              <a:fillRect/>
            </a:stretch>
          </p:blipFill>
          <p:spPr bwMode="auto">
            <a:xfrm>
              <a:off x="2908992" y="782975"/>
              <a:ext cx="576064" cy="418956"/>
            </a:xfrm>
            <a:prstGeom prst="rect">
              <a:avLst/>
            </a:prstGeom>
            <a:no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Certificados digitales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7</a:t>
            </a:fld>
            <a:endParaRPr lang="en-US" dirty="0"/>
          </a:p>
        </p:txBody>
      </p:sp>
      <p:grpSp>
        <p:nvGrpSpPr>
          <p:cNvPr id="38" name="37 Grupo"/>
          <p:cNvGrpSpPr/>
          <p:nvPr/>
        </p:nvGrpSpPr>
        <p:grpSpPr>
          <a:xfrm>
            <a:off x="395536" y="757570"/>
            <a:ext cx="8351944" cy="1022092"/>
            <a:chOff x="1577250" y="496172"/>
            <a:chExt cx="8351944" cy="1022092"/>
          </a:xfrm>
        </p:grpSpPr>
        <p:sp>
          <p:nvSpPr>
            <p:cNvPr id="32" name="31 Rectángulo"/>
            <p:cNvSpPr/>
            <p:nvPr/>
          </p:nvSpPr>
          <p:spPr>
            <a:xfrm>
              <a:off x="2584378" y="673892"/>
              <a:ext cx="7344816" cy="646331"/>
            </a:xfrm>
            <a:prstGeom prst="rect">
              <a:avLst/>
            </a:prstGeom>
          </p:spPr>
          <p:txBody>
            <a:bodyPr wrap="square">
              <a:spAutoFit/>
            </a:bodyPr>
            <a:lstStyle/>
            <a:p>
              <a:pPr marL="342900" lvl="0" indent="-342900">
                <a:spcBef>
                  <a:spcPct val="20000"/>
                </a:spcBef>
                <a:defRPr/>
              </a:pPr>
              <a:r>
                <a:rPr lang="es-ES" sz="3600" b="1" dirty="0">
                  <a:latin typeface="Century Gothic" pitchFamily="34" charset="0"/>
                </a:rPr>
                <a:t>Infraestructura de Clave Pública</a:t>
              </a:r>
            </a:p>
          </p:txBody>
        </p:sp>
        <p:grpSp>
          <p:nvGrpSpPr>
            <p:cNvPr id="37" name="36 Grupo"/>
            <p:cNvGrpSpPr/>
            <p:nvPr/>
          </p:nvGrpSpPr>
          <p:grpSpPr>
            <a:xfrm>
              <a:off x="1577250" y="496172"/>
              <a:ext cx="1082348" cy="1022092"/>
              <a:chOff x="73960" y="3651870"/>
              <a:chExt cx="1082348" cy="1022092"/>
            </a:xfrm>
          </p:grpSpPr>
          <p:sp>
            <p:nvSpPr>
              <p:cNvPr id="34" name="object 36"/>
              <p:cNvSpPr/>
              <p:nvPr/>
            </p:nvSpPr>
            <p:spPr>
              <a:xfrm>
                <a:off x="107504" y="3651870"/>
                <a:ext cx="1022092" cy="1022092"/>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sp>
            <p:nvSpPr>
              <p:cNvPr id="36" name="35 Rectángulo"/>
              <p:cNvSpPr/>
              <p:nvPr/>
            </p:nvSpPr>
            <p:spPr>
              <a:xfrm>
                <a:off x="73960" y="3737858"/>
                <a:ext cx="1082348" cy="830997"/>
              </a:xfrm>
              <a:prstGeom prst="rect">
                <a:avLst/>
              </a:prstGeom>
            </p:spPr>
            <p:txBody>
              <a:bodyPr wrap="none">
                <a:spAutoFit/>
              </a:bodyPr>
              <a:lstStyle/>
              <a:p>
                <a:pPr marL="342900" lvl="0" indent="-342900">
                  <a:spcBef>
                    <a:spcPct val="20000"/>
                  </a:spcBef>
                  <a:defRPr/>
                </a:pPr>
                <a:r>
                  <a:rPr lang="es-ES" sz="4800" b="1" dirty="0">
                    <a:latin typeface="Century Gothic" pitchFamily="34" charset="0"/>
                  </a:rPr>
                  <a:t>PKI</a:t>
                </a:r>
              </a:p>
            </p:txBody>
          </p:sp>
        </p:grpSp>
      </p:grpSp>
      <p:grpSp>
        <p:nvGrpSpPr>
          <p:cNvPr id="66" name="65 Grupo"/>
          <p:cNvGrpSpPr/>
          <p:nvPr/>
        </p:nvGrpSpPr>
        <p:grpSpPr>
          <a:xfrm>
            <a:off x="3281600" y="2945770"/>
            <a:ext cx="858352" cy="858352"/>
            <a:chOff x="4211960" y="3147814"/>
            <a:chExt cx="1310124" cy="1310124"/>
          </a:xfrm>
        </p:grpSpPr>
        <p:sp>
          <p:nvSpPr>
            <p:cNvPr id="65" name="object 36"/>
            <p:cNvSpPr/>
            <p:nvPr/>
          </p:nvSpPr>
          <p:spPr>
            <a:xfrm>
              <a:off x="4211960" y="3147814"/>
              <a:ext cx="1310124" cy="1310124"/>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1027" name="Picture 3" descr="C:\Users\alongueira\Desktop\Universidad\TFM\13 - Presentación\imageedit_1_8752786945.png"/>
            <p:cNvPicPr>
              <a:picLocks noChangeAspect="1" noChangeArrowheads="1"/>
            </p:cNvPicPr>
            <p:nvPr/>
          </p:nvPicPr>
          <p:blipFill>
            <a:blip r:embed="rId3" cstate="print">
              <a:grayscl/>
              <a:lum contrast="40000"/>
            </a:blip>
            <a:srcRect l="3500" t="3245" r="5501" b="12396"/>
            <a:stretch>
              <a:fillRect/>
            </a:stretch>
          </p:blipFill>
          <p:spPr bwMode="auto">
            <a:xfrm>
              <a:off x="4355976" y="3363838"/>
              <a:ext cx="1008112" cy="1008112"/>
            </a:xfrm>
            <a:prstGeom prst="rect">
              <a:avLst/>
            </a:prstGeom>
            <a:noFill/>
          </p:spPr>
        </p:pic>
      </p:grpSp>
      <p:grpSp>
        <p:nvGrpSpPr>
          <p:cNvPr id="71" name="70 Grupo"/>
          <p:cNvGrpSpPr/>
          <p:nvPr/>
        </p:nvGrpSpPr>
        <p:grpSpPr>
          <a:xfrm>
            <a:off x="5954132" y="4025890"/>
            <a:ext cx="850116" cy="850116"/>
            <a:chOff x="4211960" y="1923678"/>
            <a:chExt cx="1310124" cy="1310124"/>
          </a:xfrm>
        </p:grpSpPr>
        <p:sp>
          <p:nvSpPr>
            <p:cNvPr id="69" name="object 36"/>
            <p:cNvSpPr/>
            <p:nvPr/>
          </p:nvSpPr>
          <p:spPr>
            <a:xfrm>
              <a:off x="4211960" y="1923678"/>
              <a:ext cx="1310124" cy="1310124"/>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70" name="Picture 6" descr="C:\Users\alongueira\Desktop\Universidad\TFM\Imágenes\cer-simbolo-de-formato-de-archivo.png"/>
            <p:cNvPicPr>
              <a:picLocks noChangeAspect="1" noChangeArrowheads="1"/>
            </p:cNvPicPr>
            <p:nvPr/>
          </p:nvPicPr>
          <p:blipFill>
            <a:blip r:embed="rId4" cstate="print"/>
            <a:srcRect/>
            <a:stretch>
              <a:fillRect/>
            </a:stretch>
          </p:blipFill>
          <p:spPr bwMode="auto">
            <a:xfrm>
              <a:off x="4401290" y="2122870"/>
              <a:ext cx="926302" cy="926302"/>
            </a:xfrm>
            <a:prstGeom prst="rect">
              <a:avLst/>
            </a:prstGeom>
            <a:noFill/>
          </p:spPr>
        </p:pic>
      </p:grpSp>
      <p:grpSp>
        <p:nvGrpSpPr>
          <p:cNvPr id="75" name="74 Grupo"/>
          <p:cNvGrpSpPr/>
          <p:nvPr/>
        </p:nvGrpSpPr>
        <p:grpSpPr>
          <a:xfrm>
            <a:off x="539552" y="2081674"/>
            <a:ext cx="850116" cy="850116"/>
            <a:chOff x="1547664" y="3363838"/>
            <a:chExt cx="1310124" cy="1310124"/>
          </a:xfrm>
        </p:grpSpPr>
        <p:sp>
          <p:nvSpPr>
            <p:cNvPr id="73" name="object 36"/>
            <p:cNvSpPr/>
            <p:nvPr/>
          </p:nvSpPr>
          <p:spPr>
            <a:xfrm>
              <a:off x="1547664" y="3363838"/>
              <a:ext cx="1310124" cy="1310124"/>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a:p>
          </p:txBody>
        </p:sp>
        <p:pic>
          <p:nvPicPr>
            <p:cNvPr id="74" name="Picture 1" descr="C:\Users\alongueira\Desktop\Universidad\TFM\Imágenes\safenet_lock.png"/>
            <p:cNvPicPr>
              <a:picLocks noChangeAspect="1" noChangeArrowheads="1"/>
            </p:cNvPicPr>
            <p:nvPr/>
          </p:nvPicPr>
          <p:blipFill>
            <a:blip r:embed="rId5" cstate="print">
              <a:grayscl/>
              <a:lum bright="-40000" contrast="40000"/>
            </a:blip>
            <a:srcRect/>
            <a:stretch>
              <a:fillRect/>
            </a:stretch>
          </p:blipFill>
          <p:spPr bwMode="auto">
            <a:xfrm>
              <a:off x="1619672" y="3435094"/>
              <a:ext cx="1152128" cy="1156140"/>
            </a:xfrm>
            <a:prstGeom prst="rect">
              <a:avLst/>
            </a:prstGeom>
            <a:noFill/>
          </p:spPr>
        </p:pic>
      </p:grpSp>
      <p:sp>
        <p:nvSpPr>
          <p:cNvPr id="91" name="90 Rectángulo"/>
          <p:cNvSpPr/>
          <p:nvPr/>
        </p:nvSpPr>
        <p:spPr>
          <a:xfrm>
            <a:off x="1475656" y="2126064"/>
            <a:ext cx="2304256" cy="769441"/>
          </a:xfrm>
          <a:prstGeom prst="rect">
            <a:avLst/>
          </a:prstGeom>
        </p:spPr>
        <p:txBody>
          <a:bodyPr wrap="square">
            <a:spAutoFit/>
          </a:bodyPr>
          <a:lstStyle/>
          <a:p>
            <a:pPr marL="342900" lvl="0" indent="-342900" algn="ctr">
              <a:spcBef>
                <a:spcPct val="20000"/>
              </a:spcBef>
              <a:defRPr/>
            </a:pPr>
            <a:r>
              <a:rPr lang="es-ES" sz="2000" b="1" dirty="0">
                <a:latin typeface="Century Gothic" pitchFamily="34" charset="0"/>
              </a:rPr>
              <a:t>COMUNICACIÓN</a:t>
            </a:r>
          </a:p>
          <a:p>
            <a:pPr marL="342900" lvl="0" indent="-342900" algn="ctr">
              <a:spcBef>
                <a:spcPct val="20000"/>
              </a:spcBef>
              <a:defRPr/>
            </a:pPr>
            <a:r>
              <a:rPr lang="es-ES" sz="2000" b="1" dirty="0">
                <a:latin typeface="Century Gothic" pitchFamily="34" charset="0"/>
              </a:rPr>
              <a:t>SEGURA</a:t>
            </a:r>
          </a:p>
        </p:txBody>
      </p:sp>
      <p:sp>
        <p:nvSpPr>
          <p:cNvPr id="94" name="93 Rectángulo"/>
          <p:cNvSpPr/>
          <p:nvPr/>
        </p:nvSpPr>
        <p:spPr>
          <a:xfrm>
            <a:off x="4067944" y="3017778"/>
            <a:ext cx="2304256" cy="769441"/>
          </a:xfrm>
          <a:prstGeom prst="rect">
            <a:avLst/>
          </a:prstGeom>
        </p:spPr>
        <p:txBody>
          <a:bodyPr wrap="square">
            <a:spAutoFit/>
          </a:bodyPr>
          <a:lstStyle/>
          <a:p>
            <a:pPr marL="342900" lvl="0" indent="-342900" algn="ctr">
              <a:spcBef>
                <a:spcPct val="20000"/>
              </a:spcBef>
              <a:defRPr/>
            </a:pPr>
            <a:r>
              <a:rPr lang="es-ES" sz="2000" b="1" dirty="0">
                <a:latin typeface="Century Gothic" pitchFamily="34" charset="0"/>
              </a:rPr>
              <a:t>CRIPTOGRAFÍA </a:t>
            </a:r>
          </a:p>
          <a:p>
            <a:pPr marL="342900" lvl="0" indent="-342900" algn="ctr">
              <a:spcBef>
                <a:spcPct val="20000"/>
              </a:spcBef>
              <a:defRPr/>
            </a:pPr>
            <a:r>
              <a:rPr lang="es-ES" sz="2000" b="1" dirty="0">
                <a:latin typeface="Century Gothic" pitchFamily="34" charset="0"/>
              </a:rPr>
              <a:t>ASIMÉTRICA</a:t>
            </a:r>
          </a:p>
        </p:txBody>
      </p:sp>
      <p:sp>
        <p:nvSpPr>
          <p:cNvPr id="95" name="94 Rectángulo"/>
          <p:cNvSpPr/>
          <p:nvPr/>
        </p:nvSpPr>
        <p:spPr>
          <a:xfrm>
            <a:off x="6654488" y="4097898"/>
            <a:ext cx="2304256" cy="769441"/>
          </a:xfrm>
          <a:prstGeom prst="rect">
            <a:avLst/>
          </a:prstGeom>
        </p:spPr>
        <p:txBody>
          <a:bodyPr wrap="square">
            <a:spAutoFit/>
          </a:bodyPr>
          <a:lstStyle/>
          <a:p>
            <a:pPr marL="342900" lvl="0" indent="-342900" algn="ctr">
              <a:spcBef>
                <a:spcPct val="20000"/>
              </a:spcBef>
              <a:defRPr/>
            </a:pPr>
            <a:r>
              <a:rPr lang="es-ES" sz="2000" b="1" dirty="0">
                <a:latin typeface="Century Gothic" pitchFamily="34" charset="0"/>
              </a:rPr>
              <a:t>CERTIFICADOS</a:t>
            </a:r>
          </a:p>
          <a:p>
            <a:pPr marL="342900" lvl="0" indent="-342900" algn="ctr">
              <a:spcBef>
                <a:spcPct val="20000"/>
              </a:spcBef>
              <a:defRPr/>
            </a:pPr>
            <a:r>
              <a:rPr lang="es-ES" sz="2000" b="1" dirty="0">
                <a:latin typeface="Century Gothic" pitchFamily="34" charset="0"/>
              </a:rPr>
              <a:t>DIGITALES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de easy way PKI"/>
          <p:cNvPicPr>
            <a:picLocks noChangeAspect="1" noChangeArrowheads="1"/>
          </p:cNvPicPr>
          <p:nvPr/>
        </p:nvPicPr>
        <p:blipFill>
          <a:blip r:embed="rId3" cstate="print"/>
          <a:srcRect l="9711" t="56863" r="78844" b="3922"/>
          <a:stretch>
            <a:fillRect/>
          </a:stretch>
        </p:blipFill>
        <p:spPr bwMode="auto">
          <a:xfrm>
            <a:off x="1259632" y="3027801"/>
            <a:ext cx="792088" cy="1920213"/>
          </a:xfrm>
          <a:prstGeom prst="rect">
            <a:avLst/>
          </a:prstGeom>
          <a:noFill/>
        </p:spPr>
      </p:pic>
      <p:pic>
        <p:nvPicPr>
          <p:cNvPr id="4" name="Picture 2" descr="Resultado de imagen de easy way PKI"/>
          <p:cNvPicPr>
            <a:picLocks noChangeAspect="1" noChangeArrowheads="1"/>
          </p:cNvPicPr>
          <p:nvPr/>
        </p:nvPicPr>
        <p:blipFill>
          <a:blip r:embed="rId3" cstate="print"/>
          <a:srcRect l="66587" t="66667" r="4281" b="5883"/>
          <a:stretch>
            <a:fillRect/>
          </a:stretch>
        </p:blipFill>
        <p:spPr bwMode="auto">
          <a:xfrm>
            <a:off x="5868144" y="3315833"/>
            <a:ext cx="2016224" cy="1344149"/>
          </a:xfrm>
          <a:prstGeom prst="rect">
            <a:avLst/>
          </a:prstGeom>
          <a:noFill/>
        </p:spPr>
      </p:pic>
      <p:cxnSp>
        <p:nvCxnSpPr>
          <p:cNvPr id="9" name="8 Conector recto de flecha"/>
          <p:cNvCxnSpPr/>
          <p:nvPr/>
        </p:nvCxnSpPr>
        <p:spPr>
          <a:xfrm>
            <a:off x="2267744" y="3555860"/>
            <a:ext cx="34563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747" name="Picture 3" descr="C:\Users\alongueira\Desktop\Imagen5.png"/>
          <p:cNvPicPr>
            <a:picLocks noChangeAspect="1" noChangeArrowheads="1"/>
          </p:cNvPicPr>
          <p:nvPr/>
        </p:nvPicPr>
        <p:blipFill>
          <a:blip r:embed="rId4" cstate="print"/>
          <a:srcRect/>
          <a:stretch>
            <a:fillRect/>
          </a:stretch>
        </p:blipFill>
        <p:spPr bwMode="auto">
          <a:xfrm>
            <a:off x="4427984" y="3219822"/>
            <a:ext cx="591510" cy="591510"/>
          </a:xfrm>
          <a:prstGeom prst="rect">
            <a:avLst/>
          </a:prstGeom>
          <a:noFill/>
        </p:spPr>
      </p:pic>
      <p:pic>
        <p:nvPicPr>
          <p:cNvPr id="17" name="Picture 2" descr="Resultado de imagen de easy way PKI"/>
          <p:cNvPicPr>
            <a:picLocks noChangeAspect="1" noChangeArrowheads="1"/>
          </p:cNvPicPr>
          <p:nvPr/>
        </p:nvPicPr>
        <p:blipFill>
          <a:blip r:embed="rId3" cstate="print"/>
          <a:srcRect l="4162" t="3924" r="74876" b="73032"/>
          <a:stretch>
            <a:fillRect/>
          </a:stretch>
        </p:blipFill>
        <p:spPr bwMode="auto">
          <a:xfrm>
            <a:off x="6372200" y="555526"/>
            <a:ext cx="1296144" cy="1008112"/>
          </a:xfrm>
          <a:prstGeom prst="rect">
            <a:avLst/>
          </a:prstGeom>
          <a:noFill/>
        </p:spPr>
      </p:pic>
      <p:pic>
        <p:nvPicPr>
          <p:cNvPr id="18" name="Picture 2" descr="Resultado de imagen de easy way PKI"/>
          <p:cNvPicPr>
            <a:picLocks noChangeAspect="1" noChangeArrowheads="1"/>
          </p:cNvPicPr>
          <p:nvPr/>
        </p:nvPicPr>
        <p:blipFill>
          <a:blip r:embed="rId3" cstate="print"/>
          <a:srcRect l="38843" t="39216" r="41736" b="37255"/>
          <a:stretch>
            <a:fillRect/>
          </a:stretch>
        </p:blipFill>
        <p:spPr bwMode="auto">
          <a:xfrm>
            <a:off x="3923928" y="1563638"/>
            <a:ext cx="1224136" cy="1049260"/>
          </a:xfrm>
          <a:prstGeom prst="rect">
            <a:avLst/>
          </a:prstGeom>
          <a:noFill/>
        </p:spPr>
      </p:pic>
      <p:pic>
        <p:nvPicPr>
          <p:cNvPr id="19" name="Picture 2" descr="Resultado de imagen de easy way PKI"/>
          <p:cNvPicPr>
            <a:picLocks noChangeAspect="1" noChangeArrowheads="1"/>
          </p:cNvPicPr>
          <p:nvPr/>
        </p:nvPicPr>
        <p:blipFill>
          <a:blip r:embed="rId3" cstate="print"/>
          <a:srcRect l="70749" t="3923" r="8443" b="70587"/>
          <a:stretch>
            <a:fillRect/>
          </a:stretch>
        </p:blipFill>
        <p:spPr bwMode="auto">
          <a:xfrm>
            <a:off x="1187624" y="627534"/>
            <a:ext cx="1224136" cy="1060918"/>
          </a:xfrm>
          <a:prstGeom prst="rect">
            <a:avLst/>
          </a:prstGeom>
          <a:noFill/>
        </p:spPr>
      </p:pic>
      <p:pic>
        <p:nvPicPr>
          <p:cNvPr id="20" name="Picture 2" descr="Resultado de imagen de easy way PKI"/>
          <p:cNvPicPr>
            <a:picLocks noChangeAspect="1" noChangeArrowheads="1"/>
          </p:cNvPicPr>
          <p:nvPr/>
        </p:nvPicPr>
        <p:blipFill>
          <a:blip r:embed="rId3" cstate="print"/>
          <a:srcRect l="22196" t="52941" r="61157" b="29412"/>
          <a:stretch>
            <a:fillRect/>
          </a:stretch>
        </p:blipFill>
        <p:spPr bwMode="auto">
          <a:xfrm flipH="1">
            <a:off x="5148064" y="2211710"/>
            <a:ext cx="1224136" cy="918102"/>
          </a:xfrm>
          <a:prstGeom prst="rect">
            <a:avLst/>
          </a:prstGeom>
          <a:noFill/>
        </p:spPr>
      </p:pic>
      <p:pic>
        <p:nvPicPr>
          <p:cNvPr id="23" name="Picture 2" descr="Resultado de imagen de easy way PKI"/>
          <p:cNvPicPr>
            <a:picLocks noChangeAspect="1" noChangeArrowheads="1"/>
          </p:cNvPicPr>
          <p:nvPr/>
        </p:nvPicPr>
        <p:blipFill>
          <a:blip r:embed="rId3" cstate="print"/>
          <a:srcRect l="22196" t="52941" r="61157" b="29412"/>
          <a:stretch>
            <a:fillRect/>
          </a:stretch>
        </p:blipFill>
        <p:spPr bwMode="auto">
          <a:xfrm>
            <a:off x="5148064" y="1077584"/>
            <a:ext cx="1224136" cy="918102"/>
          </a:xfrm>
          <a:prstGeom prst="rect">
            <a:avLst/>
          </a:prstGeom>
          <a:noFill/>
        </p:spPr>
      </p:pic>
      <p:pic>
        <p:nvPicPr>
          <p:cNvPr id="24" name="Picture 2" descr="Resultado de imagen de easy way PKI"/>
          <p:cNvPicPr>
            <a:picLocks noChangeAspect="1" noChangeArrowheads="1"/>
          </p:cNvPicPr>
          <p:nvPr/>
        </p:nvPicPr>
        <p:blipFill>
          <a:blip r:embed="rId3" cstate="print"/>
          <a:srcRect l="12314" t="26968" r="77205" b="45051"/>
          <a:stretch>
            <a:fillRect/>
          </a:stretch>
        </p:blipFill>
        <p:spPr bwMode="auto">
          <a:xfrm>
            <a:off x="6948264" y="1563638"/>
            <a:ext cx="762438" cy="1440160"/>
          </a:xfrm>
          <a:prstGeom prst="rect">
            <a:avLst/>
          </a:prstGeom>
          <a:noFill/>
        </p:spPr>
      </p:pic>
      <p:pic>
        <p:nvPicPr>
          <p:cNvPr id="25" name="Picture 2" descr="Resultado de imagen de easy way PKI"/>
          <p:cNvPicPr>
            <a:picLocks noChangeAspect="1" noChangeArrowheads="1"/>
          </p:cNvPicPr>
          <p:nvPr/>
        </p:nvPicPr>
        <p:blipFill>
          <a:blip r:embed="rId3" cstate="print"/>
          <a:srcRect l="25665" t="7191" r="29251" b="74835"/>
          <a:stretch>
            <a:fillRect/>
          </a:stretch>
        </p:blipFill>
        <p:spPr bwMode="auto">
          <a:xfrm flipH="1">
            <a:off x="2915816" y="627534"/>
            <a:ext cx="2808312" cy="792088"/>
          </a:xfrm>
          <a:prstGeom prst="rect">
            <a:avLst/>
          </a:prstGeom>
          <a:noFill/>
        </p:spPr>
      </p:pic>
      <p:pic>
        <p:nvPicPr>
          <p:cNvPr id="26" name="Picture 2" descr="Resultado de imagen de easy way PKI"/>
          <p:cNvPicPr>
            <a:picLocks noChangeAspect="1" noChangeArrowheads="1"/>
          </p:cNvPicPr>
          <p:nvPr/>
        </p:nvPicPr>
        <p:blipFill>
          <a:blip r:embed="rId3" cstate="print"/>
          <a:srcRect l="73524" t="29413" r="18153" b="33332"/>
          <a:stretch>
            <a:fillRect/>
          </a:stretch>
        </p:blipFill>
        <p:spPr bwMode="auto">
          <a:xfrm>
            <a:off x="1331640" y="1707654"/>
            <a:ext cx="432048" cy="1368152"/>
          </a:xfrm>
          <a:prstGeom prst="rect">
            <a:avLst/>
          </a:prstGeom>
          <a:noFill/>
        </p:spPr>
      </p:pic>
      <p:pic>
        <p:nvPicPr>
          <p:cNvPr id="27" name="Picture 2" descr="Resultado de imagen de easy way PKI"/>
          <p:cNvPicPr>
            <a:picLocks noChangeAspect="1" noChangeArrowheads="1"/>
          </p:cNvPicPr>
          <p:nvPr/>
        </p:nvPicPr>
        <p:blipFill>
          <a:blip r:embed="rId3" cstate="print"/>
          <a:srcRect l="83234" t="29413" r="7056" b="33332"/>
          <a:stretch>
            <a:fillRect/>
          </a:stretch>
        </p:blipFill>
        <p:spPr bwMode="auto">
          <a:xfrm>
            <a:off x="1835696" y="1707654"/>
            <a:ext cx="504056" cy="1368152"/>
          </a:xfrm>
          <a:prstGeom prst="rect">
            <a:avLst/>
          </a:prstGeom>
          <a:noFill/>
        </p:spPr>
      </p:pic>
      <p:pic>
        <p:nvPicPr>
          <p:cNvPr id="31748" name="Picture 4" descr="C:\Users\alongueira\Desktop\Imagen6.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5364088" y="1347614"/>
            <a:ext cx="526166" cy="396579"/>
          </a:xfrm>
          <a:prstGeom prst="rect">
            <a:avLst/>
          </a:prstGeom>
          <a:noFill/>
        </p:spPr>
      </p:pic>
      <p:pic>
        <p:nvPicPr>
          <p:cNvPr id="29" name="Picture 2" descr="Resultado de imagen de easy way PKI"/>
          <p:cNvPicPr>
            <a:picLocks noChangeAspect="1" noChangeArrowheads="1"/>
          </p:cNvPicPr>
          <p:nvPr/>
        </p:nvPicPr>
        <p:blipFill>
          <a:blip r:embed="rId3" cstate="print"/>
          <a:srcRect l="23236" t="69609" r="33067" b="8334"/>
          <a:stretch>
            <a:fillRect/>
          </a:stretch>
        </p:blipFill>
        <p:spPr bwMode="auto">
          <a:xfrm flipH="1">
            <a:off x="2339752" y="3867894"/>
            <a:ext cx="3312368" cy="1008112"/>
          </a:xfrm>
          <a:prstGeom prst="rect">
            <a:avLst/>
          </a:prstGeom>
          <a:noFill/>
        </p:spPr>
      </p:pic>
      <p:sp>
        <p:nvSpPr>
          <p:cNvPr id="22" name="21 Título"/>
          <p:cNvSpPr>
            <a:spLocks noGrp="1"/>
          </p:cNvSpPr>
          <p:nvPr>
            <p:ph type="title"/>
          </p:nvPr>
        </p:nvSpPr>
        <p:spPr/>
        <p:txBody>
          <a:bodyPr/>
          <a:lstStyle/>
          <a:p>
            <a:r>
              <a:rPr lang="es-ES" dirty="0"/>
              <a:t>Definición de PKI</a:t>
            </a:r>
          </a:p>
        </p:txBody>
      </p:sp>
      <p:grpSp>
        <p:nvGrpSpPr>
          <p:cNvPr id="2" name="30 Grupo"/>
          <p:cNvGrpSpPr/>
          <p:nvPr/>
        </p:nvGrpSpPr>
        <p:grpSpPr>
          <a:xfrm>
            <a:off x="4067944" y="2499742"/>
            <a:ext cx="1342773" cy="1781898"/>
            <a:chOff x="-180528" y="1707654"/>
            <a:chExt cx="1342773" cy="1781898"/>
          </a:xfrm>
        </p:grpSpPr>
        <p:pic>
          <p:nvPicPr>
            <p:cNvPr id="13313" name="Picture 1" descr="C:\Users\alongueira\Desktop\Universidad\TFM\Imágenes\safenet_lock.png"/>
            <p:cNvPicPr>
              <a:picLocks noChangeAspect="1" noChangeArrowheads="1"/>
            </p:cNvPicPr>
            <p:nvPr/>
          </p:nvPicPr>
          <p:blipFill>
            <a:blip r:embed="rId6" cstate="print"/>
            <a:srcRect/>
            <a:stretch>
              <a:fillRect/>
            </a:stretch>
          </p:blipFill>
          <p:spPr bwMode="auto">
            <a:xfrm>
              <a:off x="-180528" y="1923678"/>
              <a:ext cx="1342773" cy="1347452"/>
            </a:xfrm>
            <a:prstGeom prst="rect">
              <a:avLst/>
            </a:prstGeom>
            <a:noFill/>
          </p:spPr>
        </p:pic>
        <p:sp>
          <p:nvSpPr>
            <p:cNvPr id="21" name="object 41"/>
            <p:cNvSpPr txBox="1"/>
            <p:nvPr/>
          </p:nvSpPr>
          <p:spPr>
            <a:xfrm>
              <a:off x="899592" y="1707654"/>
              <a:ext cx="252536" cy="1781898"/>
            </a:xfrm>
            <a:prstGeom prst="rect">
              <a:avLst/>
            </a:prstGeom>
          </p:spPr>
          <p:txBody>
            <a:bodyPr vert="horz" wrap="square" lIns="0" tIns="12065" rIns="0" bIns="0" rtlCol="0">
              <a:spAutoFit/>
            </a:bodyPr>
            <a:lstStyle/>
            <a:p>
              <a:pPr marL="12700" algn="ctr">
                <a:lnSpc>
                  <a:spcPct val="100000"/>
                </a:lnSpc>
                <a:spcBef>
                  <a:spcPts val="95"/>
                </a:spcBef>
              </a:pPr>
              <a:r>
                <a:rPr lang="es-ES" sz="11500" spc="-80" dirty="0">
                  <a:latin typeface="Trebuchet MS"/>
                  <a:cs typeface="Trebuchet MS"/>
                </a:rPr>
                <a:t>?</a:t>
              </a:r>
              <a:endParaRPr sz="11500" dirty="0">
                <a:latin typeface="Trebuchet MS"/>
                <a:cs typeface="Trebuchet MS"/>
              </a:endParaRPr>
            </a:p>
          </p:txBody>
        </p:sp>
        <p:sp>
          <p:nvSpPr>
            <p:cNvPr id="30" name="object 41"/>
            <p:cNvSpPr txBox="1"/>
            <p:nvPr/>
          </p:nvSpPr>
          <p:spPr>
            <a:xfrm>
              <a:off x="-180528" y="1707654"/>
              <a:ext cx="252536" cy="1781898"/>
            </a:xfrm>
            <a:prstGeom prst="rect">
              <a:avLst/>
            </a:prstGeom>
          </p:spPr>
          <p:txBody>
            <a:bodyPr vert="horz" wrap="square" lIns="0" tIns="12065" rIns="0" bIns="0" rtlCol="0">
              <a:spAutoFit/>
            </a:bodyPr>
            <a:lstStyle/>
            <a:p>
              <a:pPr marL="12700" algn="ctr">
                <a:lnSpc>
                  <a:spcPct val="100000"/>
                </a:lnSpc>
                <a:spcBef>
                  <a:spcPts val="95"/>
                </a:spcBef>
              </a:pPr>
              <a:r>
                <a:rPr lang="es-ES" sz="11500" spc="-80" dirty="0">
                  <a:latin typeface="Trebuchet MS"/>
                  <a:cs typeface="Trebuchet MS"/>
                </a:rPr>
                <a:t>¿</a:t>
              </a:r>
              <a:endParaRPr sz="11500" dirty="0">
                <a:latin typeface="Trebuchet MS"/>
                <a:cs typeface="Trebuchet MS"/>
              </a:endParaRPr>
            </a:p>
          </p:txBody>
        </p:sp>
      </p:grpSp>
      <p:grpSp>
        <p:nvGrpSpPr>
          <p:cNvPr id="43" name="42 Grupo"/>
          <p:cNvGrpSpPr/>
          <p:nvPr/>
        </p:nvGrpSpPr>
        <p:grpSpPr>
          <a:xfrm>
            <a:off x="4860032" y="915566"/>
            <a:ext cx="3816424" cy="3312368"/>
            <a:chOff x="3923928" y="843558"/>
            <a:chExt cx="3816424" cy="3312368"/>
          </a:xfrm>
        </p:grpSpPr>
        <p:sp>
          <p:nvSpPr>
            <p:cNvPr id="44" name="3 Marcador de contenido"/>
            <p:cNvSpPr txBox="1">
              <a:spLocks/>
            </p:cNvSpPr>
            <p:nvPr/>
          </p:nvSpPr>
          <p:spPr>
            <a:xfrm>
              <a:off x="4716016" y="915566"/>
              <a:ext cx="3024336" cy="32403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400" b="1" i="0" u="none" strike="noStrike" kern="1200" cap="none" spc="0" normalizeH="0" baseline="0" noProof="0" dirty="0">
                  <a:ln>
                    <a:noFill/>
                  </a:ln>
                  <a:solidFill>
                    <a:schemeClr val="tx1"/>
                  </a:solidFill>
                  <a:effectLst/>
                  <a:uLnTx/>
                  <a:uFillTx/>
                  <a:latin typeface="Century Gothic" pitchFamily="34" charset="0"/>
                </a:rPr>
                <a:t>Páginas Web</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sz="2400" b="1" i="0" u="none" strike="noStrike" kern="1200" cap="none" spc="0" normalizeH="0" baseline="0" noProof="0" dirty="0">
                <a:ln>
                  <a:noFill/>
                </a:ln>
                <a:solidFill>
                  <a:schemeClr val="tx1"/>
                </a:solidFill>
                <a:effectLst/>
                <a:uLnTx/>
                <a:uFillTx/>
                <a:latin typeface="Century Gothic" pitchFamily="34" charset="0"/>
              </a:endParaRPr>
            </a:p>
            <a:p>
              <a:pPr marL="342900" lvl="0" indent="-342900">
                <a:spcBef>
                  <a:spcPct val="20000"/>
                </a:spcBef>
              </a:pPr>
              <a:r>
                <a:rPr kumimoji="0" lang="es-ES" sz="2400" b="1" i="0" u="none" strike="noStrike" kern="1200" cap="none" spc="0" normalizeH="0" baseline="0" noProof="0" dirty="0">
                  <a:ln>
                    <a:noFill/>
                  </a:ln>
                  <a:solidFill>
                    <a:schemeClr val="tx1"/>
                  </a:solidFill>
                  <a:effectLst/>
                  <a:uLnTx/>
                  <a:uFillTx/>
                  <a:latin typeface="Century Gothic" pitchFamily="34" charset="0"/>
                </a:rPr>
                <a:t>Dispositivos</a:t>
              </a:r>
              <a:r>
                <a:rPr kumimoji="0" lang="es-ES" sz="2400" b="1" i="0" u="none" strike="noStrike" kern="1200" cap="none" spc="0" normalizeH="0" noProof="0" dirty="0">
                  <a:ln>
                    <a:noFill/>
                  </a:ln>
                  <a:solidFill>
                    <a:schemeClr val="tx1"/>
                  </a:solidFill>
                  <a:effectLst/>
                  <a:uLnTx/>
                  <a:uFillTx/>
                  <a:latin typeface="Century Gothic" pitchFamily="34" charset="0"/>
                </a:rPr>
                <a:t> IoT</a:t>
              </a:r>
              <a:endParaRPr kumimoji="0" lang="es-ES" sz="2400" b="1" i="0" u="none" strike="noStrike" kern="1200" cap="none" spc="0" normalizeH="0" baseline="0" noProof="0" dirty="0">
                <a:ln>
                  <a:noFill/>
                </a:ln>
                <a:solidFill>
                  <a:schemeClr val="tx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s-ES" sz="2400" b="1" dirty="0">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400" b="1" i="0" u="none" strike="noStrike" kern="1200" cap="none" spc="0" normalizeH="0" baseline="0" noProof="0" dirty="0">
                  <a:ln>
                    <a:noFill/>
                  </a:ln>
                  <a:solidFill>
                    <a:schemeClr val="tx1"/>
                  </a:solidFill>
                  <a:effectLst/>
                  <a:uLnTx/>
                  <a:uFillTx/>
                  <a:latin typeface="Century Gothic" pitchFamily="34" charset="0"/>
                </a:rPr>
                <a:t>Sensores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1" i="0" u="none" strike="noStrike" kern="1200" cap="none" spc="0" normalizeH="0" baseline="0" noProof="0" dirty="0">
                <a:ln>
                  <a:noFill/>
                </a:ln>
                <a:solidFill>
                  <a:schemeClr val="tx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400" b="1" i="0" u="none" strike="noStrike" kern="1200" cap="none" spc="0" normalizeH="0" baseline="0" noProof="0" dirty="0">
                  <a:ln>
                    <a:noFill/>
                  </a:ln>
                  <a:solidFill>
                    <a:schemeClr val="tx1"/>
                  </a:solidFill>
                  <a:effectLst/>
                  <a:uLnTx/>
                  <a:uFillTx/>
                  <a:latin typeface="Century Gothic" pitchFamily="34" charset="0"/>
                </a:rPr>
                <a:t>Personas</a:t>
              </a:r>
            </a:p>
          </p:txBody>
        </p:sp>
        <p:grpSp>
          <p:nvGrpSpPr>
            <p:cNvPr id="45" name="44 Grupo"/>
            <p:cNvGrpSpPr/>
            <p:nvPr/>
          </p:nvGrpSpPr>
          <p:grpSpPr>
            <a:xfrm>
              <a:off x="3938796" y="843558"/>
              <a:ext cx="646184" cy="646184"/>
              <a:chOff x="2051720" y="1419622"/>
              <a:chExt cx="790200" cy="790200"/>
            </a:xfrm>
          </p:grpSpPr>
          <p:sp>
            <p:nvSpPr>
              <p:cNvPr id="53" name="Google Shape;187;p21"/>
              <p:cNvSpPr/>
              <p:nvPr/>
            </p:nvSpPr>
            <p:spPr>
              <a:xfrm>
                <a:off x="2051720" y="1419622"/>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54" name="Picture 3" descr="C:\Users\alongueira\Desktop\Universidad\TFM\13 - Presentación\imageedit_3_3802402328.png"/>
              <p:cNvPicPr>
                <a:picLocks noChangeAspect="1" noChangeArrowheads="1"/>
              </p:cNvPicPr>
              <p:nvPr/>
            </p:nvPicPr>
            <p:blipFill>
              <a:blip r:embed="rId7" cstate="print"/>
              <a:srcRect/>
              <a:stretch>
                <a:fillRect/>
              </a:stretch>
            </p:blipFill>
            <p:spPr bwMode="auto">
              <a:xfrm>
                <a:off x="2131162" y="1491630"/>
                <a:ext cx="634132" cy="634132"/>
              </a:xfrm>
              <a:prstGeom prst="rect">
                <a:avLst/>
              </a:prstGeom>
              <a:noFill/>
            </p:spPr>
          </p:pic>
        </p:grpSp>
        <p:pic>
          <p:nvPicPr>
            <p:cNvPr id="46" name="Picture 14" descr="C:\Users\alongueira\Desktop\Universidad\TFM\13 - Presentación\images (5).png"/>
            <p:cNvPicPr>
              <a:picLocks noChangeAspect="1" noChangeArrowheads="1"/>
            </p:cNvPicPr>
            <p:nvPr/>
          </p:nvPicPr>
          <p:blipFill>
            <a:blip r:embed="rId8" cstate="print"/>
            <a:srcRect/>
            <a:stretch>
              <a:fillRect/>
            </a:stretch>
          </p:blipFill>
          <p:spPr bwMode="auto">
            <a:xfrm>
              <a:off x="3923928" y="1707654"/>
              <a:ext cx="681332" cy="720080"/>
            </a:xfrm>
            <a:prstGeom prst="rect">
              <a:avLst/>
            </a:prstGeom>
            <a:noFill/>
          </p:spPr>
        </p:pic>
        <p:grpSp>
          <p:nvGrpSpPr>
            <p:cNvPr id="47" name="45 Grupo"/>
            <p:cNvGrpSpPr/>
            <p:nvPr/>
          </p:nvGrpSpPr>
          <p:grpSpPr>
            <a:xfrm>
              <a:off x="3923928" y="2643758"/>
              <a:ext cx="646184" cy="646184"/>
              <a:chOff x="2070450" y="3227256"/>
              <a:chExt cx="790200" cy="790200"/>
            </a:xfrm>
          </p:grpSpPr>
          <p:sp>
            <p:nvSpPr>
              <p:cNvPr id="51" name="Google Shape;187;p21"/>
              <p:cNvSpPr/>
              <p:nvPr/>
            </p:nvSpPr>
            <p:spPr>
              <a:xfrm>
                <a:off x="2070450" y="3227256"/>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52" name="Picture 4" descr="C:\Users\alongueira\Desktop\Universidad\TFM\13 - Presentación\imageedit_5_5067611388.png"/>
              <p:cNvPicPr>
                <a:picLocks noChangeAspect="1" noChangeArrowheads="1"/>
              </p:cNvPicPr>
              <p:nvPr/>
            </p:nvPicPr>
            <p:blipFill>
              <a:blip r:embed="rId9" cstate="print"/>
              <a:srcRect t="11340" b="9281"/>
              <a:stretch>
                <a:fillRect/>
              </a:stretch>
            </p:blipFill>
            <p:spPr bwMode="auto">
              <a:xfrm>
                <a:off x="2123728" y="3363838"/>
                <a:ext cx="672460" cy="533792"/>
              </a:xfrm>
              <a:prstGeom prst="rect">
                <a:avLst/>
              </a:prstGeom>
              <a:noFill/>
            </p:spPr>
          </p:pic>
        </p:grpSp>
        <p:grpSp>
          <p:nvGrpSpPr>
            <p:cNvPr id="48" name="46 Grupo"/>
            <p:cNvGrpSpPr/>
            <p:nvPr/>
          </p:nvGrpSpPr>
          <p:grpSpPr>
            <a:xfrm>
              <a:off x="3938796" y="3507854"/>
              <a:ext cx="646184" cy="646184"/>
              <a:chOff x="2987824" y="3867894"/>
              <a:chExt cx="790200" cy="790200"/>
            </a:xfrm>
          </p:grpSpPr>
          <p:sp>
            <p:nvSpPr>
              <p:cNvPr id="49" name="Google Shape;187;p21"/>
              <p:cNvSpPr/>
              <p:nvPr/>
            </p:nvSpPr>
            <p:spPr>
              <a:xfrm>
                <a:off x="2987824" y="3867894"/>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50" name="Picture 5" descr="C:\Users\alongueira\Desktop\Universidad\TFM\13 - Presentación\imageedit_7_3234364055.png"/>
              <p:cNvPicPr>
                <a:picLocks noChangeAspect="1" noChangeArrowheads="1"/>
              </p:cNvPicPr>
              <p:nvPr/>
            </p:nvPicPr>
            <p:blipFill>
              <a:blip r:embed="rId10" cstate="print"/>
              <a:srcRect/>
              <a:stretch>
                <a:fillRect/>
              </a:stretch>
            </p:blipFill>
            <p:spPr bwMode="auto">
              <a:xfrm>
                <a:off x="3051275" y="3903941"/>
                <a:ext cx="656630" cy="656630"/>
              </a:xfrm>
              <a:prstGeom prst="rect">
                <a:avLst/>
              </a:prstGeom>
              <a:noFill/>
            </p:spPr>
          </p:pic>
        </p:grpSp>
      </p:grpSp>
      <p:pic>
        <p:nvPicPr>
          <p:cNvPr id="55" name="Picture 1" descr="C:\Users\alongueira\Desktop\Universidad\TFM\Imágenes\safenet_lock.png"/>
          <p:cNvPicPr>
            <a:picLocks noChangeAspect="1" noChangeArrowheads="1"/>
          </p:cNvPicPr>
          <p:nvPr/>
        </p:nvPicPr>
        <p:blipFill>
          <a:blip r:embed="rId6" cstate="print"/>
          <a:srcRect/>
          <a:stretch>
            <a:fillRect/>
          </a:stretch>
        </p:blipFill>
        <p:spPr bwMode="auto">
          <a:xfrm>
            <a:off x="4067944" y="2715766"/>
            <a:ext cx="1342773" cy="1347452"/>
          </a:xfrm>
          <a:prstGeom prst="rect">
            <a:avLst/>
          </a:prstGeom>
          <a:noFill/>
        </p:spPr>
      </p:pic>
      <p:sp>
        <p:nvSpPr>
          <p:cNvPr id="35"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174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7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7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174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174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174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55"/>
                                        </p:tgtEl>
                                        <p:attrNameLst>
                                          <p:attrName>style.visibility</p:attrName>
                                        </p:attrNameLst>
                                      </p:cBhvr>
                                      <p:to>
                                        <p:strVal val="hidden"/>
                                      </p:to>
                                    </p:set>
                                  </p:childTnLst>
                                </p:cTn>
                              </p:par>
                              <p:par>
                                <p:cTn id="101" presetID="6" presetClass="emph" presetSubtype="0" fill="hold" nodeType="withEffect">
                                  <p:stCondLst>
                                    <p:cond delay="0"/>
                                  </p:stCondLst>
                                  <p:childTnLst>
                                    <p:animScale>
                                      <p:cBhvr>
                                        <p:cTn id="102" dur="2000" fill="hold"/>
                                        <p:tgtEl>
                                          <p:spTgt spid="4"/>
                                        </p:tgtEl>
                                      </p:cBhvr>
                                      <p:by x="150000" y="150000"/>
                                    </p:animScale>
                                  </p:childTnLst>
                                </p:cTn>
                              </p:par>
                              <p:par>
                                <p:cTn id="103" presetID="64" presetClass="path" presetSubtype="0" accel="50000" decel="50000" fill="hold" nodeType="withEffect">
                                  <p:stCondLst>
                                    <p:cond delay="0"/>
                                  </p:stCondLst>
                                  <p:childTnLst>
                                    <p:animMotion origin="layout" path="M 2.77778E-7 5.76982E-7 L -0.50382 -0.28911 " pathEditMode="relative" rAng="0" ptsTypes="AA">
                                      <p:cBhvr>
                                        <p:cTn id="104" dur="2000" fill="hold"/>
                                        <p:tgtEl>
                                          <p:spTgt spid="4"/>
                                        </p:tgtEl>
                                        <p:attrNameLst>
                                          <p:attrName>ppt_x</p:attrName>
                                          <p:attrName>ppt_y</p:attrName>
                                        </p:attrNameLst>
                                      </p:cBhvr>
                                      <p:rCtr x="-25200" y="-14500"/>
                                    </p:animMotion>
                                  </p:childTnLst>
                                </p:cTn>
                              </p:par>
                            </p:childTnLst>
                          </p:cTn>
                        </p:par>
                        <p:par>
                          <p:cTn id="105" fill="hold">
                            <p:stCondLst>
                              <p:cond delay="2000"/>
                            </p:stCondLst>
                            <p:childTnLst>
                              <p:par>
                                <p:cTn id="106" presetID="1" presetClass="entr" presetSubtype="0" fill="hold" nodeType="afterEffect">
                                  <p:stCondLst>
                                    <p:cond delay="0"/>
                                  </p:stCondLst>
                                  <p:childTnLst>
                                    <p:set>
                                      <p:cBhvr>
                                        <p:cTn id="10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dirty="0"/>
              <a:t>Elementos de una PKI</a:t>
            </a:r>
          </a:p>
        </p:txBody>
      </p:sp>
      <p:pic>
        <p:nvPicPr>
          <p:cNvPr id="30" name="Picture 2" descr="Resultado de imagen de easy way PKI"/>
          <p:cNvPicPr>
            <a:picLocks noChangeAspect="1" noChangeArrowheads="1"/>
          </p:cNvPicPr>
          <p:nvPr/>
        </p:nvPicPr>
        <p:blipFill>
          <a:blip r:embed="rId3" cstate="print"/>
          <a:srcRect l="4162" t="3924" r="74876" b="73032"/>
          <a:stretch>
            <a:fillRect/>
          </a:stretch>
        </p:blipFill>
        <p:spPr bwMode="auto">
          <a:xfrm>
            <a:off x="1547664" y="1203598"/>
            <a:ext cx="1296144" cy="1008112"/>
          </a:xfrm>
          <a:prstGeom prst="rect">
            <a:avLst/>
          </a:prstGeom>
          <a:noFill/>
        </p:spPr>
      </p:pic>
      <p:pic>
        <p:nvPicPr>
          <p:cNvPr id="31" name="Picture 2" descr="Resultado de imagen de easy way PKI"/>
          <p:cNvPicPr>
            <a:picLocks noChangeAspect="1" noChangeArrowheads="1"/>
          </p:cNvPicPr>
          <p:nvPr/>
        </p:nvPicPr>
        <p:blipFill>
          <a:blip r:embed="rId3" cstate="print"/>
          <a:srcRect l="38843" t="39216" r="41736" b="37255"/>
          <a:stretch>
            <a:fillRect/>
          </a:stretch>
        </p:blipFill>
        <p:spPr bwMode="auto">
          <a:xfrm>
            <a:off x="1619672" y="2355726"/>
            <a:ext cx="1224136" cy="1049260"/>
          </a:xfrm>
          <a:prstGeom prst="rect">
            <a:avLst/>
          </a:prstGeom>
          <a:noFill/>
        </p:spPr>
      </p:pic>
      <p:pic>
        <p:nvPicPr>
          <p:cNvPr id="32" name="Picture 2" descr="Resultado de imagen de easy way PKI"/>
          <p:cNvPicPr>
            <a:picLocks noChangeAspect="1" noChangeArrowheads="1"/>
          </p:cNvPicPr>
          <p:nvPr/>
        </p:nvPicPr>
        <p:blipFill>
          <a:blip r:embed="rId3" cstate="print"/>
          <a:srcRect l="70749" t="3923" r="8443" b="70587"/>
          <a:stretch>
            <a:fillRect/>
          </a:stretch>
        </p:blipFill>
        <p:spPr bwMode="auto">
          <a:xfrm>
            <a:off x="1619672" y="3579862"/>
            <a:ext cx="1224136" cy="1060918"/>
          </a:xfrm>
          <a:prstGeom prst="rect">
            <a:avLst/>
          </a:prstGeom>
          <a:noFill/>
        </p:spPr>
      </p:pic>
      <p:grpSp>
        <p:nvGrpSpPr>
          <p:cNvPr id="34" name="67 Grupo"/>
          <p:cNvGrpSpPr/>
          <p:nvPr/>
        </p:nvGrpSpPr>
        <p:grpSpPr>
          <a:xfrm>
            <a:off x="827583" y="771550"/>
            <a:ext cx="1584177" cy="319542"/>
            <a:chOff x="755576" y="1899613"/>
            <a:chExt cx="887138" cy="319542"/>
          </a:xfrm>
        </p:grpSpPr>
        <p:sp>
          <p:nvSpPr>
            <p:cNvPr id="35" name="object 40"/>
            <p:cNvSpPr/>
            <p:nvPr/>
          </p:nvSpPr>
          <p:spPr>
            <a:xfrm flipV="1">
              <a:off x="768470" y="2173436"/>
              <a:ext cx="874244"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36" name="object 44"/>
            <p:cNvSpPr txBox="1"/>
            <p:nvPr/>
          </p:nvSpPr>
          <p:spPr>
            <a:xfrm>
              <a:off x="755576" y="1899613"/>
              <a:ext cx="848360" cy="243015"/>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COMPONENTES</a:t>
              </a:r>
              <a:endParaRPr sz="1500" dirty="0">
                <a:latin typeface="Century Gothic"/>
                <a:cs typeface="Century Gothic"/>
              </a:endParaRPr>
            </a:p>
          </p:txBody>
        </p:sp>
      </p:grpSp>
      <p:grpSp>
        <p:nvGrpSpPr>
          <p:cNvPr id="37" name="67 Grupo"/>
          <p:cNvGrpSpPr/>
          <p:nvPr/>
        </p:nvGrpSpPr>
        <p:grpSpPr>
          <a:xfrm>
            <a:off x="4572000" y="771550"/>
            <a:ext cx="1584177" cy="319542"/>
            <a:chOff x="755576" y="1899613"/>
            <a:chExt cx="887138" cy="319542"/>
          </a:xfrm>
        </p:grpSpPr>
        <p:sp>
          <p:nvSpPr>
            <p:cNvPr id="38" name="object 40"/>
            <p:cNvSpPr/>
            <p:nvPr/>
          </p:nvSpPr>
          <p:spPr>
            <a:xfrm flipV="1">
              <a:off x="768470" y="2173436"/>
              <a:ext cx="874244" cy="45719"/>
            </a:xfrm>
            <a:custGeom>
              <a:avLst/>
              <a:gdLst/>
              <a:ahLst/>
              <a:cxnLst/>
              <a:rect l="l" t="t" r="r" b="b"/>
              <a:pathLst>
                <a:path w="1042670">
                  <a:moveTo>
                    <a:pt x="0" y="0"/>
                  </a:moveTo>
                  <a:lnTo>
                    <a:pt x="1042631" y="0"/>
                  </a:lnTo>
                </a:path>
              </a:pathLst>
            </a:custGeom>
            <a:ln w="27774">
              <a:solidFill>
                <a:srgbClr val="25EE32"/>
              </a:solidFill>
            </a:ln>
          </p:spPr>
          <p:txBody>
            <a:bodyPr wrap="square" lIns="0" tIns="0" rIns="0" bIns="0" rtlCol="0"/>
            <a:lstStyle/>
            <a:p>
              <a:endParaRPr/>
            </a:p>
          </p:txBody>
        </p:sp>
        <p:sp>
          <p:nvSpPr>
            <p:cNvPr id="39" name="object 44"/>
            <p:cNvSpPr txBox="1"/>
            <p:nvPr/>
          </p:nvSpPr>
          <p:spPr>
            <a:xfrm>
              <a:off x="755576" y="1899613"/>
              <a:ext cx="848360" cy="243015"/>
            </a:xfrm>
            <a:prstGeom prst="rect">
              <a:avLst/>
            </a:prstGeom>
          </p:spPr>
          <p:txBody>
            <a:bodyPr vert="horz" wrap="square" lIns="0" tIns="12065" rIns="0" bIns="0" rtlCol="0">
              <a:spAutoFit/>
            </a:bodyPr>
            <a:lstStyle/>
            <a:p>
              <a:pPr marL="12700">
                <a:lnSpc>
                  <a:spcPct val="100000"/>
                </a:lnSpc>
                <a:spcBef>
                  <a:spcPts val="95"/>
                </a:spcBef>
              </a:pPr>
              <a:r>
                <a:rPr lang="es-ES" sz="1500" b="1" spc="-135" dirty="0">
                  <a:latin typeface="Century Gothic"/>
                  <a:cs typeface="Century Gothic"/>
                </a:rPr>
                <a:t>DOCUMENTOS</a:t>
              </a:r>
              <a:endParaRPr sz="1500" dirty="0">
                <a:latin typeface="Century Gothic"/>
                <a:cs typeface="Century Gothic"/>
              </a:endParaRPr>
            </a:p>
          </p:txBody>
        </p:sp>
      </p:grpSp>
      <p:grpSp>
        <p:nvGrpSpPr>
          <p:cNvPr id="63" name="62 Grupo"/>
          <p:cNvGrpSpPr/>
          <p:nvPr/>
        </p:nvGrpSpPr>
        <p:grpSpPr>
          <a:xfrm>
            <a:off x="5327576" y="1357518"/>
            <a:ext cx="790200" cy="790200"/>
            <a:chOff x="4892227" y="1461323"/>
            <a:chExt cx="790200" cy="790200"/>
          </a:xfrm>
        </p:grpSpPr>
        <p:sp>
          <p:nvSpPr>
            <p:cNvPr id="40" name="Google Shape;187;p21"/>
            <p:cNvSpPr/>
            <p:nvPr/>
          </p:nvSpPr>
          <p:spPr>
            <a:xfrm>
              <a:off x="4892227" y="1461323"/>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83;p39"/>
            <p:cNvGrpSpPr/>
            <p:nvPr/>
          </p:nvGrpSpPr>
          <p:grpSpPr>
            <a:xfrm>
              <a:off x="5050300" y="1556157"/>
              <a:ext cx="483810" cy="589984"/>
              <a:chOff x="596350" y="929175"/>
              <a:chExt cx="407950" cy="497475"/>
            </a:xfrm>
          </p:grpSpPr>
          <p:sp>
            <p:nvSpPr>
              <p:cNvPr id="42" name="Google Shape;484;p3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5;p3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6;p3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7;p3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p3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9;p3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0;p3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object 50"/>
          <p:cNvSpPr/>
          <p:nvPr/>
        </p:nvSpPr>
        <p:spPr>
          <a:xfrm flipH="1">
            <a:off x="1033628" y="1131590"/>
            <a:ext cx="45719" cy="2952328"/>
          </a:xfrm>
          <a:custGeom>
            <a:avLst/>
            <a:gdLst/>
            <a:ahLst/>
            <a:cxnLst/>
            <a:rect l="l" t="t" r="r" b="b"/>
            <a:pathLst>
              <a:path h="951864">
                <a:moveTo>
                  <a:pt x="0" y="951763"/>
                </a:moveTo>
                <a:lnTo>
                  <a:pt x="0" y="0"/>
                </a:lnTo>
              </a:path>
            </a:pathLst>
          </a:custGeom>
          <a:ln w="11430">
            <a:solidFill>
              <a:srgbClr val="000000"/>
            </a:solidFill>
            <a:prstDash val="dot"/>
          </a:ln>
        </p:spPr>
        <p:txBody>
          <a:bodyPr wrap="square" lIns="0" tIns="0" rIns="0" bIns="0" rtlCol="0"/>
          <a:lstStyle/>
          <a:p>
            <a:endParaRPr/>
          </a:p>
        </p:txBody>
      </p:sp>
      <p:sp>
        <p:nvSpPr>
          <p:cNvPr id="55" name="object 51"/>
          <p:cNvSpPr/>
          <p:nvPr/>
        </p:nvSpPr>
        <p:spPr>
          <a:xfrm>
            <a:off x="1115616" y="1732204"/>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56" name="object 72"/>
          <p:cNvSpPr/>
          <p:nvPr/>
        </p:nvSpPr>
        <p:spPr>
          <a:xfrm>
            <a:off x="1469705" y="1694776"/>
            <a:ext cx="68580" cy="68579"/>
          </a:xfrm>
          <a:prstGeom prst="rect">
            <a:avLst/>
          </a:prstGeom>
          <a:blipFill>
            <a:blip r:embed="rId4" cstate="print"/>
            <a:stretch>
              <a:fillRect/>
            </a:stretch>
          </a:blipFill>
        </p:spPr>
        <p:txBody>
          <a:bodyPr wrap="square" lIns="0" tIns="0" rIns="0" bIns="0" rtlCol="0"/>
          <a:lstStyle/>
          <a:p>
            <a:endParaRPr/>
          </a:p>
        </p:txBody>
      </p:sp>
      <p:sp>
        <p:nvSpPr>
          <p:cNvPr id="57" name="object 51"/>
          <p:cNvSpPr/>
          <p:nvPr/>
        </p:nvSpPr>
        <p:spPr>
          <a:xfrm>
            <a:off x="1115616" y="2969218"/>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58" name="object 72"/>
          <p:cNvSpPr/>
          <p:nvPr/>
        </p:nvSpPr>
        <p:spPr>
          <a:xfrm>
            <a:off x="1475656" y="2931790"/>
            <a:ext cx="68580" cy="68579"/>
          </a:xfrm>
          <a:prstGeom prst="rect">
            <a:avLst/>
          </a:prstGeom>
          <a:blipFill>
            <a:blip r:embed="rId4" cstate="print"/>
            <a:stretch>
              <a:fillRect/>
            </a:stretch>
          </a:blipFill>
        </p:spPr>
        <p:txBody>
          <a:bodyPr wrap="square" lIns="0" tIns="0" rIns="0" bIns="0" rtlCol="0"/>
          <a:lstStyle/>
          <a:p>
            <a:endParaRPr/>
          </a:p>
        </p:txBody>
      </p:sp>
      <p:sp>
        <p:nvSpPr>
          <p:cNvPr id="59" name="object 51"/>
          <p:cNvSpPr/>
          <p:nvPr/>
        </p:nvSpPr>
        <p:spPr>
          <a:xfrm>
            <a:off x="1079349" y="4121346"/>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60" name="object 72"/>
          <p:cNvSpPr/>
          <p:nvPr/>
        </p:nvSpPr>
        <p:spPr>
          <a:xfrm>
            <a:off x="1492568" y="4083918"/>
            <a:ext cx="68580" cy="68579"/>
          </a:xfrm>
          <a:prstGeom prst="rect">
            <a:avLst/>
          </a:prstGeom>
          <a:blipFill>
            <a:blip r:embed="rId4" cstate="print"/>
            <a:stretch>
              <a:fillRect/>
            </a:stretch>
          </a:blipFill>
        </p:spPr>
        <p:txBody>
          <a:bodyPr wrap="square" lIns="0" tIns="0" rIns="0" bIns="0" rtlCol="0"/>
          <a:lstStyle/>
          <a:p>
            <a:endParaRPr/>
          </a:p>
        </p:txBody>
      </p:sp>
      <p:sp>
        <p:nvSpPr>
          <p:cNvPr id="62" name="object 41"/>
          <p:cNvSpPr txBox="1"/>
          <p:nvPr/>
        </p:nvSpPr>
        <p:spPr>
          <a:xfrm>
            <a:off x="6191672" y="1501534"/>
            <a:ext cx="2196752" cy="486672"/>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Declaración General de </a:t>
            </a:r>
          </a:p>
          <a:p>
            <a:pPr marL="12700" algn="ctr">
              <a:lnSpc>
                <a:spcPct val="100000"/>
              </a:lnSpc>
              <a:spcBef>
                <a:spcPts val="95"/>
              </a:spcBef>
            </a:pPr>
            <a:r>
              <a:rPr lang="es-ES" sz="1500" spc="-80" dirty="0">
                <a:latin typeface="Trebuchet MS"/>
                <a:cs typeface="Trebuchet MS"/>
              </a:rPr>
              <a:t>Prácticas de Certificación</a:t>
            </a:r>
            <a:endParaRPr sz="1500" dirty="0">
              <a:latin typeface="Trebuchet MS"/>
              <a:cs typeface="Trebuchet MS"/>
            </a:endParaRPr>
          </a:p>
        </p:txBody>
      </p:sp>
      <p:sp>
        <p:nvSpPr>
          <p:cNvPr id="64" name="object 50"/>
          <p:cNvSpPr/>
          <p:nvPr/>
        </p:nvSpPr>
        <p:spPr>
          <a:xfrm flipH="1">
            <a:off x="4706029" y="1131590"/>
            <a:ext cx="45719" cy="3312367"/>
          </a:xfrm>
          <a:custGeom>
            <a:avLst/>
            <a:gdLst/>
            <a:ahLst/>
            <a:cxnLst/>
            <a:rect l="l" t="t" r="r" b="b"/>
            <a:pathLst>
              <a:path h="951864">
                <a:moveTo>
                  <a:pt x="0" y="951763"/>
                </a:moveTo>
                <a:lnTo>
                  <a:pt x="0" y="0"/>
                </a:lnTo>
              </a:path>
            </a:pathLst>
          </a:custGeom>
          <a:ln w="11430">
            <a:solidFill>
              <a:srgbClr val="000000"/>
            </a:solidFill>
            <a:prstDash val="dot"/>
          </a:ln>
        </p:spPr>
        <p:txBody>
          <a:bodyPr wrap="square" lIns="0" tIns="0" rIns="0" bIns="0" rtlCol="0"/>
          <a:lstStyle/>
          <a:p>
            <a:endParaRPr/>
          </a:p>
        </p:txBody>
      </p:sp>
      <p:sp>
        <p:nvSpPr>
          <p:cNvPr id="65" name="object 51"/>
          <p:cNvSpPr/>
          <p:nvPr/>
        </p:nvSpPr>
        <p:spPr>
          <a:xfrm>
            <a:off x="4788024" y="1756527"/>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66" name="object 72"/>
          <p:cNvSpPr/>
          <p:nvPr/>
        </p:nvSpPr>
        <p:spPr>
          <a:xfrm>
            <a:off x="5142113" y="1719099"/>
            <a:ext cx="68580" cy="68579"/>
          </a:xfrm>
          <a:prstGeom prst="rect">
            <a:avLst/>
          </a:prstGeom>
          <a:blipFill>
            <a:blip r:embed="rId4" cstate="print"/>
            <a:stretch>
              <a:fillRect/>
            </a:stretch>
          </a:blipFill>
        </p:spPr>
        <p:txBody>
          <a:bodyPr wrap="square" lIns="0" tIns="0" rIns="0" bIns="0" rtlCol="0"/>
          <a:lstStyle/>
          <a:p>
            <a:endParaRPr/>
          </a:p>
        </p:txBody>
      </p:sp>
      <p:sp>
        <p:nvSpPr>
          <p:cNvPr id="67" name="object 51"/>
          <p:cNvSpPr/>
          <p:nvPr/>
        </p:nvSpPr>
        <p:spPr>
          <a:xfrm>
            <a:off x="4749390" y="2662267"/>
            <a:ext cx="389890" cy="0"/>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68" name="object 72"/>
          <p:cNvSpPr/>
          <p:nvPr/>
        </p:nvSpPr>
        <p:spPr>
          <a:xfrm>
            <a:off x="5109430" y="2624839"/>
            <a:ext cx="68580" cy="68579"/>
          </a:xfrm>
          <a:prstGeom prst="rect">
            <a:avLst/>
          </a:prstGeom>
          <a:blipFill>
            <a:blip r:embed="rId4" cstate="print"/>
            <a:stretch>
              <a:fillRect/>
            </a:stretch>
          </a:blipFill>
        </p:spPr>
        <p:txBody>
          <a:bodyPr wrap="square" lIns="0" tIns="0" rIns="0" bIns="0" rtlCol="0"/>
          <a:lstStyle/>
          <a:p>
            <a:endParaRPr/>
          </a:p>
        </p:txBody>
      </p:sp>
      <p:sp>
        <p:nvSpPr>
          <p:cNvPr id="69" name="object 51"/>
          <p:cNvSpPr/>
          <p:nvPr/>
        </p:nvSpPr>
        <p:spPr>
          <a:xfrm>
            <a:off x="4788023" y="3546177"/>
            <a:ext cx="342459"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70" name="object 72"/>
          <p:cNvSpPr/>
          <p:nvPr/>
        </p:nvSpPr>
        <p:spPr>
          <a:xfrm>
            <a:off x="5095861" y="3515834"/>
            <a:ext cx="68580" cy="68579"/>
          </a:xfrm>
          <a:prstGeom prst="rect">
            <a:avLst/>
          </a:prstGeom>
          <a:blipFill>
            <a:blip r:embed="rId4" cstate="print"/>
            <a:stretch>
              <a:fillRect/>
            </a:stretch>
          </a:blipFill>
        </p:spPr>
        <p:txBody>
          <a:bodyPr wrap="square" lIns="0" tIns="0" rIns="0" bIns="0" rtlCol="0"/>
          <a:lstStyle/>
          <a:p>
            <a:endParaRPr/>
          </a:p>
        </p:txBody>
      </p:sp>
      <p:grpSp>
        <p:nvGrpSpPr>
          <p:cNvPr id="71" name="70 Grupo"/>
          <p:cNvGrpSpPr/>
          <p:nvPr/>
        </p:nvGrpSpPr>
        <p:grpSpPr>
          <a:xfrm>
            <a:off x="5325454" y="2253809"/>
            <a:ext cx="790200" cy="790200"/>
            <a:chOff x="4892227" y="1461323"/>
            <a:chExt cx="790200" cy="790200"/>
          </a:xfrm>
        </p:grpSpPr>
        <p:sp>
          <p:nvSpPr>
            <p:cNvPr id="72" name="Google Shape;187;p21"/>
            <p:cNvSpPr/>
            <p:nvPr/>
          </p:nvSpPr>
          <p:spPr>
            <a:xfrm>
              <a:off x="4892227" y="1461323"/>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483;p39"/>
            <p:cNvGrpSpPr/>
            <p:nvPr/>
          </p:nvGrpSpPr>
          <p:grpSpPr>
            <a:xfrm>
              <a:off x="5050300" y="1556157"/>
              <a:ext cx="483810" cy="589984"/>
              <a:chOff x="596350" y="929175"/>
              <a:chExt cx="407950" cy="497475"/>
            </a:xfrm>
          </p:grpSpPr>
          <p:sp>
            <p:nvSpPr>
              <p:cNvPr id="74" name="Google Shape;484;p3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5;p3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p3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7;p3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8;p3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9;p3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90;p3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 name="object 41"/>
          <p:cNvSpPr txBox="1"/>
          <p:nvPr/>
        </p:nvSpPr>
        <p:spPr>
          <a:xfrm>
            <a:off x="6189550" y="2397825"/>
            <a:ext cx="2196752" cy="473848"/>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Políticas Particulares de Certificación</a:t>
            </a:r>
            <a:endParaRPr sz="1500" dirty="0">
              <a:latin typeface="Trebuchet MS"/>
              <a:cs typeface="Trebuchet MS"/>
            </a:endParaRPr>
          </a:p>
        </p:txBody>
      </p:sp>
      <p:grpSp>
        <p:nvGrpSpPr>
          <p:cNvPr id="82" name="81 Grupo"/>
          <p:cNvGrpSpPr/>
          <p:nvPr/>
        </p:nvGrpSpPr>
        <p:grpSpPr>
          <a:xfrm>
            <a:off x="5324030" y="3147814"/>
            <a:ext cx="790200" cy="790200"/>
            <a:chOff x="4892227" y="1461323"/>
            <a:chExt cx="790200" cy="790200"/>
          </a:xfrm>
        </p:grpSpPr>
        <p:sp>
          <p:nvSpPr>
            <p:cNvPr id="83" name="Google Shape;187;p21"/>
            <p:cNvSpPr/>
            <p:nvPr/>
          </p:nvSpPr>
          <p:spPr>
            <a:xfrm>
              <a:off x="4892227" y="1461323"/>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483;p39"/>
            <p:cNvGrpSpPr/>
            <p:nvPr/>
          </p:nvGrpSpPr>
          <p:grpSpPr>
            <a:xfrm>
              <a:off x="5050300" y="1556157"/>
              <a:ext cx="483810" cy="589984"/>
              <a:chOff x="596350" y="929175"/>
              <a:chExt cx="407950" cy="497475"/>
            </a:xfrm>
          </p:grpSpPr>
          <p:sp>
            <p:nvSpPr>
              <p:cNvPr id="85" name="Google Shape;484;p3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5;p3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6;p3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p3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8;p3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9;p3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90;p3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object 41"/>
          <p:cNvSpPr txBox="1"/>
          <p:nvPr/>
        </p:nvSpPr>
        <p:spPr>
          <a:xfrm>
            <a:off x="6191672" y="3414641"/>
            <a:ext cx="2196752" cy="243015"/>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Perfiles de Certificados</a:t>
            </a:r>
            <a:endParaRPr sz="1500" dirty="0">
              <a:latin typeface="Trebuchet MS"/>
              <a:cs typeface="Trebuchet MS"/>
            </a:endParaRPr>
          </a:p>
        </p:txBody>
      </p:sp>
      <p:sp>
        <p:nvSpPr>
          <p:cNvPr id="93" name="object 51"/>
          <p:cNvSpPr/>
          <p:nvPr/>
        </p:nvSpPr>
        <p:spPr>
          <a:xfrm>
            <a:off x="4788024" y="4448509"/>
            <a:ext cx="342459" cy="45719"/>
          </a:xfrm>
          <a:custGeom>
            <a:avLst/>
            <a:gdLst/>
            <a:ahLst/>
            <a:cxnLst/>
            <a:rect l="l" t="t" r="r" b="b"/>
            <a:pathLst>
              <a:path w="389890">
                <a:moveTo>
                  <a:pt x="0" y="0"/>
                </a:moveTo>
                <a:lnTo>
                  <a:pt x="389521" y="0"/>
                </a:lnTo>
              </a:path>
            </a:pathLst>
          </a:custGeom>
          <a:ln w="11430">
            <a:solidFill>
              <a:srgbClr val="000000"/>
            </a:solidFill>
            <a:prstDash val="dot"/>
          </a:ln>
        </p:spPr>
        <p:txBody>
          <a:bodyPr wrap="square" lIns="0" tIns="0" rIns="0" bIns="0" rtlCol="0"/>
          <a:lstStyle/>
          <a:p>
            <a:endParaRPr/>
          </a:p>
        </p:txBody>
      </p:sp>
      <p:sp>
        <p:nvSpPr>
          <p:cNvPr id="94" name="object 72"/>
          <p:cNvSpPr/>
          <p:nvPr/>
        </p:nvSpPr>
        <p:spPr>
          <a:xfrm>
            <a:off x="5095862" y="4418166"/>
            <a:ext cx="68580" cy="68579"/>
          </a:xfrm>
          <a:prstGeom prst="rect">
            <a:avLst/>
          </a:prstGeom>
          <a:blipFill>
            <a:blip r:embed="rId4" cstate="print"/>
            <a:stretch>
              <a:fillRect/>
            </a:stretch>
          </a:blipFill>
        </p:spPr>
        <p:txBody>
          <a:bodyPr wrap="square" lIns="0" tIns="0" rIns="0" bIns="0" rtlCol="0"/>
          <a:lstStyle/>
          <a:p>
            <a:endParaRPr/>
          </a:p>
        </p:txBody>
      </p:sp>
      <p:grpSp>
        <p:nvGrpSpPr>
          <p:cNvPr id="95" name="94 Grupo"/>
          <p:cNvGrpSpPr/>
          <p:nvPr/>
        </p:nvGrpSpPr>
        <p:grpSpPr>
          <a:xfrm>
            <a:off x="5324031" y="4050146"/>
            <a:ext cx="790200" cy="790200"/>
            <a:chOff x="4892227" y="1461323"/>
            <a:chExt cx="790200" cy="790200"/>
          </a:xfrm>
        </p:grpSpPr>
        <p:sp>
          <p:nvSpPr>
            <p:cNvPr id="96" name="Google Shape;187;p21"/>
            <p:cNvSpPr/>
            <p:nvPr/>
          </p:nvSpPr>
          <p:spPr>
            <a:xfrm>
              <a:off x="4892227" y="1461323"/>
              <a:ext cx="790200" cy="7902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83;p39"/>
            <p:cNvGrpSpPr/>
            <p:nvPr/>
          </p:nvGrpSpPr>
          <p:grpSpPr>
            <a:xfrm>
              <a:off x="5050300" y="1556157"/>
              <a:ext cx="483810" cy="589984"/>
              <a:chOff x="596350" y="929175"/>
              <a:chExt cx="407950" cy="497475"/>
            </a:xfrm>
          </p:grpSpPr>
          <p:sp>
            <p:nvSpPr>
              <p:cNvPr id="98" name="Google Shape;484;p3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5;p3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6;p3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7;p3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8;p3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9;p3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90;p3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object 41"/>
          <p:cNvSpPr txBox="1"/>
          <p:nvPr/>
        </p:nvSpPr>
        <p:spPr>
          <a:xfrm>
            <a:off x="6191673" y="4316973"/>
            <a:ext cx="2196752" cy="473848"/>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Protocolo de recuperación ante desastres</a:t>
            </a:r>
            <a:endParaRPr sz="1500" dirty="0">
              <a:latin typeface="Trebuchet MS"/>
              <a:cs typeface="Trebuchet MS"/>
            </a:endParaRPr>
          </a:p>
        </p:txBody>
      </p:sp>
      <p:sp>
        <p:nvSpPr>
          <p:cNvPr id="106" name="object 41"/>
          <p:cNvSpPr txBox="1"/>
          <p:nvPr/>
        </p:nvSpPr>
        <p:spPr>
          <a:xfrm>
            <a:off x="2955756" y="1605910"/>
            <a:ext cx="1184196" cy="486672"/>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Autoridad de</a:t>
            </a:r>
          </a:p>
          <a:p>
            <a:pPr marL="12700" algn="ctr">
              <a:lnSpc>
                <a:spcPct val="100000"/>
              </a:lnSpc>
              <a:spcBef>
                <a:spcPts val="95"/>
              </a:spcBef>
            </a:pPr>
            <a:r>
              <a:rPr lang="es-ES" sz="1500" spc="-80" dirty="0">
                <a:latin typeface="Trebuchet MS"/>
                <a:cs typeface="Trebuchet MS"/>
              </a:rPr>
              <a:t>Certificación</a:t>
            </a:r>
            <a:endParaRPr sz="1500" dirty="0">
              <a:latin typeface="Trebuchet MS"/>
              <a:cs typeface="Trebuchet MS"/>
            </a:endParaRPr>
          </a:p>
        </p:txBody>
      </p:sp>
      <p:sp>
        <p:nvSpPr>
          <p:cNvPr id="107" name="object 41"/>
          <p:cNvSpPr txBox="1"/>
          <p:nvPr/>
        </p:nvSpPr>
        <p:spPr>
          <a:xfrm>
            <a:off x="2987824" y="2765472"/>
            <a:ext cx="1184196" cy="486672"/>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Autoridad de</a:t>
            </a:r>
          </a:p>
          <a:p>
            <a:pPr marL="12700" algn="ctr">
              <a:lnSpc>
                <a:spcPct val="100000"/>
              </a:lnSpc>
              <a:spcBef>
                <a:spcPts val="95"/>
              </a:spcBef>
            </a:pPr>
            <a:r>
              <a:rPr lang="es-ES" sz="1500" spc="-80" dirty="0">
                <a:latin typeface="Trebuchet MS"/>
                <a:cs typeface="Trebuchet MS"/>
              </a:rPr>
              <a:t>Registro</a:t>
            </a:r>
            <a:endParaRPr sz="1500" dirty="0">
              <a:latin typeface="Trebuchet MS"/>
              <a:cs typeface="Trebuchet MS"/>
            </a:endParaRPr>
          </a:p>
        </p:txBody>
      </p:sp>
      <p:sp>
        <p:nvSpPr>
          <p:cNvPr id="108" name="object 41"/>
          <p:cNvSpPr txBox="1"/>
          <p:nvPr/>
        </p:nvSpPr>
        <p:spPr>
          <a:xfrm>
            <a:off x="2978058" y="4011910"/>
            <a:ext cx="1184196" cy="486672"/>
          </a:xfrm>
          <a:prstGeom prst="rect">
            <a:avLst/>
          </a:prstGeom>
        </p:spPr>
        <p:txBody>
          <a:bodyPr vert="horz" wrap="square" lIns="0" tIns="12065" rIns="0" bIns="0" rtlCol="0">
            <a:spAutoFit/>
          </a:bodyPr>
          <a:lstStyle/>
          <a:p>
            <a:pPr marL="12700" algn="ctr">
              <a:lnSpc>
                <a:spcPct val="100000"/>
              </a:lnSpc>
              <a:spcBef>
                <a:spcPts val="95"/>
              </a:spcBef>
            </a:pPr>
            <a:r>
              <a:rPr lang="es-ES" sz="1500" spc="-80" dirty="0">
                <a:latin typeface="Trebuchet MS"/>
                <a:cs typeface="Trebuchet MS"/>
              </a:rPr>
              <a:t>Autoridad de</a:t>
            </a:r>
          </a:p>
          <a:p>
            <a:pPr marL="12700" algn="ctr">
              <a:lnSpc>
                <a:spcPct val="100000"/>
              </a:lnSpc>
              <a:spcBef>
                <a:spcPts val="95"/>
              </a:spcBef>
            </a:pPr>
            <a:r>
              <a:rPr lang="es-ES" sz="1500" spc="-80" dirty="0">
                <a:latin typeface="Trebuchet MS"/>
                <a:cs typeface="Trebuchet MS"/>
              </a:rPr>
              <a:t>Validación</a:t>
            </a:r>
            <a:endParaRPr sz="1500" dirty="0">
              <a:latin typeface="Trebuchet MS"/>
              <a:cs typeface="Trebuchet MS"/>
            </a:endParaRPr>
          </a:p>
        </p:txBody>
      </p:sp>
      <p:sp>
        <p:nvSpPr>
          <p:cNvPr id="109" name="2 Marcador de número de diapositiva"/>
          <p:cNvSpPr>
            <a:spLocks noGrp="1"/>
          </p:cNvSpPr>
          <p:nvPr>
            <p:ph type="sldNum" sz="quarter" idx="20"/>
          </p:nvPr>
        </p:nvSpPr>
        <p:spPr>
          <a:xfrm>
            <a:off x="6542857" y="4935419"/>
            <a:ext cx="2133600" cy="208082"/>
          </a:xfrm>
        </p:spPr>
        <p:txBody>
          <a:bodyPr/>
          <a:lstStyle/>
          <a:p>
            <a:pPr>
              <a:defRPr/>
            </a:pPr>
            <a:fld id="{573902B0-774B-DB47-85FF-5E7A4BB2BF29}"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Patrón plantilla Ikerlan españ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d1f8e61-e2c4-47fd-97ef-1e6176c455eb" ContentTypeId="0x0101008128120FDF893A418F56E53EB476444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KLanguage xmlns="95a05a21-2f23-4736-abfe-8790276864a0" xsi:nil="true"/>
    <RoutingRuleDescription xmlns="http://schemas.microsoft.com/sharepoint/v3" xsi:nil="true"/>
    <IKBody xmlns="95a05a21-2f23-4736-abfe-8790276864a0" xsi:nil="true"/>
    <IKYear xmlns="95a05a21-2f23-4736-abfe-8790276864a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IK Document Ikerlan" ma:contentTypeID="0x0101008128120FDF893A418F56E53EB4764442009C145F973BCCDA49B5781C026EE93F6E" ma:contentTypeVersion="8" ma:contentTypeDescription="" ma:contentTypeScope="" ma:versionID="39be8c9fcfbf5a84dae45a9f27b354b6">
  <xsd:schema xmlns:xsd="http://www.w3.org/2001/XMLSchema" xmlns:xs="http://www.w3.org/2001/XMLSchema" xmlns:p="http://schemas.microsoft.com/office/2006/metadata/properties" xmlns:ns1="http://schemas.microsoft.com/sharepoint/v3" xmlns:ns2="95a05a21-2f23-4736-abfe-8790276864a0" targetNamespace="http://schemas.microsoft.com/office/2006/metadata/properties" ma:root="true" ma:fieldsID="f3bc0fa3f1c1df22e50244956c7d14be" ns1:_="" ns2:_="">
    <xsd:import namespace="http://schemas.microsoft.com/sharepoint/v3"/>
    <xsd:import namespace="95a05a21-2f23-4736-abfe-8790276864a0"/>
    <xsd:element name="properties">
      <xsd:complexType>
        <xsd:sequence>
          <xsd:element name="documentManagement">
            <xsd:complexType>
              <xsd:all>
                <xsd:element ref="ns2:IKBody" minOccurs="0"/>
                <xsd:element ref="ns2:IKLanguage" minOccurs="0"/>
                <xsd:element ref="ns2:IKYear" minOccurs="0"/>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nillable="true" ma:displayName="Descripció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a05a21-2f23-4736-abfe-8790276864a0" elementFormDefault="qualified">
    <xsd:import namespace="http://schemas.microsoft.com/office/2006/documentManagement/types"/>
    <xsd:import namespace="http://schemas.microsoft.com/office/infopath/2007/PartnerControls"/>
    <xsd:element name="IKBody" ma:index="2" nillable="true" ma:displayName="Explicación" ma:internalName="IKBody">
      <xsd:simpleType>
        <xsd:restriction base="dms:Note">
          <xsd:maxLength value="255"/>
        </xsd:restriction>
      </xsd:simpleType>
    </xsd:element>
    <xsd:element name="IKLanguage" ma:index="3" nillable="true" ma:displayName="Idioma del documento" ma:format="Dropdown" ma:internalName="IKLanguage">
      <xsd:simpleType>
        <xsd:restriction base="dms:Choice">
          <xsd:enumeration value="English"/>
          <xsd:enumeration value="Spanish"/>
          <xsd:enumeration value="Basque"/>
        </xsd:restriction>
      </xsd:simpleType>
    </xsd:element>
    <xsd:element name="IKYear" ma:index="4" nillable="true" ma:displayName="Año" ma:default="2018" ma:format="Dropdown" ma:internalName="IK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876368-53C7-4577-8583-5B0088891933}">
  <ds:schemaRefs>
    <ds:schemaRef ds:uri="Microsoft.SharePoint.Taxonomy.ContentTypeSync"/>
  </ds:schemaRefs>
</ds:datastoreItem>
</file>

<file path=customXml/itemProps2.xml><?xml version="1.0" encoding="utf-8"?>
<ds:datastoreItem xmlns:ds="http://schemas.openxmlformats.org/officeDocument/2006/customXml" ds:itemID="{CF5C452C-ECE7-4A36-9A6B-6EB057E780DB}">
  <ds:schemaRefs>
    <ds:schemaRef ds:uri="http://schemas.microsoft.com/sharepoint/v3/contenttype/forms"/>
  </ds:schemaRefs>
</ds:datastoreItem>
</file>

<file path=customXml/itemProps3.xml><?xml version="1.0" encoding="utf-8"?>
<ds:datastoreItem xmlns:ds="http://schemas.openxmlformats.org/officeDocument/2006/customXml" ds:itemID="{64EE4C02-4EE1-428A-886D-183EE436DC4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95a05a21-2f23-4736-abfe-8790276864a0"/>
    <ds:schemaRef ds:uri="http://schemas.openxmlformats.org/package/2006/metadata/core-properties"/>
    <ds:schemaRef ds:uri="http://schemas.microsoft.com/office/infopath/2007/PartnerControls"/>
  </ds:schemaRefs>
</ds:datastoreItem>
</file>

<file path=customXml/itemProps4.xml><?xml version="1.0" encoding="utf-8"?>
<ds:datastoreItem xmlns:ds="http://schemas.openxmlformats.org/officeDocument/2006/customXml" ds:itemID="{6B7A65F9-524F-4B4D-82D4-B9492694C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a05a21-2f23-4736-abfe-879027686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12950</TotalTime>
  <Words>3707</Words>
  <Application>Microsoft Office PowerPoint</Application>
  <PresentationFormat>Presentación en pantalla (16:9)</PresentationFormat>
  <Paragraphs>506</Paragraphs>
  <Slides>44</Slides>
  <Notes>37</Notes>
  <HiddenSlides>6</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44</vt:i4>
      </vt:variant>
    </vt:vector>
  </HeadingPairs>
  <TitlesOfParts>
    <vt:vector size="55" baseType="lpstr">
      <vt:lpstr>Arial</vt:lpstr>
      <vt:lpstr>Calibri</vt:lpstr>
      <vt:lpstr>Century Gothic</vt:lpstr>
      <vt:lpstr>Courier New</vt:lpstr>
      <vt:lpstr>Lora</vt:lpstr>
      <vt:lpstr>Trebuchet MS</vt:lpstr>
      <vt:lpstr>TSTAR PRO</vt:lpstr>
      <vt:lpstr>TSTAR PRO Headline</vt:lpstr>
      <vt:lpstr>TSTAR PRO Medium</vt:lpstr>
      <vt:lpstr>TSTARPRO-Medium</vt:lpstr>
      <vt:lpstr>Patrón plantilla Ikerlan español</vt:lpstr>
      <vt:lpstr>Diseño de una infraestructura pki con renovación automática de Certificados</vt:lpstr>
      <vt:lpstr>Contenido</vt:lpstr>
      <vt:lpstr>Presentación de PowerPoint</vt:lpstr>
      <vt:lpstr>Planteamiento del Problema</vt:lpstr>
      <vt:lpstr>Presentación de PowerPoint</vt:lpstr>
      <vt:lpstr>Certificados digitales</vt:lpstr>
      <vt:lpstr>Certificados digitales</vt:lpstr>
      <vt:lpstr>Definición de PKI</vt:lpstr>
      <vt:lpstr>Elementos de una PKI</vt:lpstr>
      <vt:lpstr>Características de la PKI</vt:lpstr>
      <vt:lpstr>Presentación de PowerPoint</vt:lpstr>
      <vt:lpstr>Renovación automática</vt:lpstr>
      <vt:lpstr>Renovación automática</vt:lpstr>
      <vt:lpstr>Presentación de PowerPoint</vt:lpstr>
      <vt:lpstr>Modelado software</vt:lpstr>
      <vt:lpstr>Modelado software</vt:lpstr>
      <vt:lpstr>Presentación de PowerPoint</vt:lpstr>
      <vt:lpstr>Casos de Uso</vt:lpstr>
      <vt:lpstr>Arquitectura</vt:lpstr>
      <vt:lpstr>Presentación de PowerPoint</vt:lpstr>
      <vt:lpstr>Modelo de Implementación</vt:lpstr>
      <vt:lpstr>Presentación de PowerPoint</vt:lpstr>
      <vt:lpstr>Sistema de gestión</vt:lpstr>
      <vt:lpstr>Configuración</vt:lpstr>
      <vt:lpstr>Configuración</vt:lpstr>
      <vt:lpstr>Instalación</vt:lpstr>
      <vt:lpstr>Presentación de PowerPoint</vt:lpstr>
      <vt:lpstr>Validación vs. Verificación</vt:lpstr>
      <vt:lpstr>Validación y verificación</vt:lpstr>
      <vt:lpstr>Presentación de PowerPoint</vt:lpstr>
      <vt:lpstr>Resultados</vt:lpstr>
      <vt:lpstr>Conclusiones</vt:lpstr>
      <vt:lpstr>Presentación de PowerPoint</vt:lpstr>
      <vt:lpstr>Trabajo futuro</vt:lpstr>
      <vt:lpstr>Presentación de PowerPoint</vt:lpstr>
      <vt:lpstr>Presentación de PowerPoint</vt:lpstr>
      <vt:lpstr>Eskerrik asko</vt:lpstr>
      <vt:lpstr>Presentación de PowerPoint</vt:lpstr>
      <vt:lpstr>Presentación de PowerPoint</vt:lpstr>
      <vt:lpstr>Presentación de PowerPoint</vt:lpstr>
      <vt:lpstr>Instalación</vt:lpstr>
      <vt:lpstr>Plan de validación</vt:lpstr>
      <vt:lpstr>Plan de validación</vt:lpstr>
      <vt:lpstr>Presentación de PowerPoint</vt:lpstr>
    </vt:vector>
  </TitlesOfParts>
  <Company>ikerlan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AAguirre</dc:creator>
  <cp:lastModifiedBy>Longueira Angel Alfonso Antonio</cp:lastModifiedBy>
  <cp:revision>992</cp:revision>
  <dcterms:created xsi:type="dcterms:W3CDTF">2017-05-26T07:41:48Z</dcterms:created>
  <dcterms:modified xsi:type="dcterms:W3CDTF">2019-05-07T07:23:28Z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0x0101008128120FDF893A418F56E53EB4764442009C145F973BCCDA49B5781C026EE93F6E</vt:lpwstr>
  </property>
</Properties>
</file>